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76" r:id="rId2"/>
    <p:sldId id="410" r:id="rId3"/>
    <p:sldId id="278" r:id="rId4"/>
    <p:sldId id="4712" r:id="rId5"/>
    <p:sldId id="4746" r:id="rId6"/>
    <p:sldId id="4744" r:id="rId7"/>
    <p:sldId id="4714" r:id="rId8"/>
    <p:sldId id="4741" r:id="rId9"/>
    <p:sldId id="4718" r:id="rId10"/>
    <p:sldId id="4719" r:id="rId11"/>
    <p:sldId id="4720" r:id="rId12"/>
    <p:sldId id="4721" r:id="rId13"/>
    <p:sldId id="4722" r:id="rId14"/>
    <p:sldId id="4723" r:id="rId15"/>
    <p:sldId id="4724" r:id="rId16"/>
    <p:sldId id="4737" r:id="rId17"/>
    <p:sldId id="4738" r:id="rId18"/>
    <p:sldId id="4739" r:id="rId19"/>
    <p:sldId id="4740" r:id="rId20"/>
    <p:sldId id="4760" r:id="rId21"/>
    <p:sldId id="4761" r:id="rId22"/>
    <p:sldId id="4729" r:id="rId23"/>
    <p:sldId id="4730" r:id="rId24"/>
    <p:sldId id="4773" r:id="rId25"/>
    <p:sldId id="4758" r:id="rId26"/>
    <p:sldId id="4780" r:id="rId27"/>
    <p:sldId id="4775" r:id="rId28"/>
    <p:sldId id="4776" r:id="rId29"/>
    <p:sldId id="4777" r:id="rId30"/>
    <p:sldId id="4781" r:id="rId31"/>
    <p:sldId id="4767" r:id="rId32"/>
    <p:sldId id="4762" r:id="rId33"/>
    <p:sldId id="4782" r:id="rId34"/>
    <p:sldId id="4763" r:id="rId35"/>
    <p:sldId id="4764" r:id="rId36"/>
    <p:sldId id="4765" r:id="rId37"/>
    <p:sldId id="4766" r:id="rId38"/>
    <p:sldId id="4772" r:id="rId39"/>
    <p:sldId id="4793" r:id="rId40"/>
    <p:sldId id="4810" r:id="rId41"/>
    <p:sldId id="4774" r:id="rId42"/>
    <p:sldId id="4811" r:id="rId43"/>
    <p:sldId id="4812" r:id="rId44"/>
    <p:sldId id="4813" r:id="rId45"/>
    <p:sldId id="4731" r:id="rId46"/>
    <p:sldId id="4732" r:id="rId47"/>
    <p:sldId id="4733" r:id="rId48"/>
    <p:sldId id="4734" r:id="rId49"/>
    <p:sldId id="4749" r:id="rId50"/>
    <p:sldId id="4805" r:id="rId51"/>
    <p:sldId id="4750" r:id="rId52"/>
    <p:sldId id="4751" r:id="rId53"/>
    <p:sldId id="4806" r:id="rId54"/>
    <p:sldId id="4807" r:id="rId55"/>
    <p:sldId id="4809" r:id="rId56"/>
    <p:sldId id="4778" r:id="rId57"/>
    <p:sldId id="4779" r:id="rId58"/>
    <p:sldId id="282" r:id="rId59"/>
    <p:sldId id="280" r:id="rId60"/>
    <p:sldId id="4711" r:id="rId61"/>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3F8CEC-A1BA-4618-89C5-53BE6DFFB712}">
          <p14:sldIdLst>
            <p14:sldId id="276"/>
            <p14:sldId id="410"/>
            <p14:sldId id="278"/>
          </p14:sldIdLst>
        </p14:section>
        <p14:section name="SAP BTP and CF basics" id="{1C2408A8-434D-4AC6-AE07-3579F88D135F}">
          <p14:sldIdLst>
            <p14:sldId id="4712"/>
            <p14:sldId id="4746"/>
            <p14:sldId id="4744"/>
            <p14:sldId id="4714"/>
            <p14:sldId id="4741"/>
            <p14:sldId id="4718"/>
            <p14:sldId id="4719"/>
            <p14:sldId id="4720"/>
            <p14:sldId id="4721"/>
            <p14:sldId id="4722"/>
            <p14:sldId id="4723"/>
            <p14:sldId id="4724"/>
            <p14:sldId id="4737"/>
            <p14:sldId id="4738"/>
            <p14:sldId id="4739"/>
            <p14:sldId id="4740"/>
            <p14:sldId id="4760"/>
            <p14:sldId id="4761"/>
          </p14:sldIdLst>
        </p14:section>
        <p14:section name="Microservices" id="{D77A83B4-35B9-4189-94EA-E8F03BED63EC}">
          <p14:sldIdLst>
            <p14:sldId id="4729"/>
            <p14:sldId id="4730"/>
            <p14:sldId id="4773"/>
          </p14:sldIdLst>
        </p14:section>
        <p14:section name="CAPM DB and SRV" id="{5B7B2B17-4F62-46E9-B66D-7B71EB09A0F7}">
          <p14:sldIdLst>
            <p14:sldId id="4758"/>
            <p14:sldId id="4780"/>
            <p14:sldId id="4775"/>
            <p14:sldId id="4776"/>
            <p14:sldId id="4777"/>
            <p14:sldId id="4781"/>
            <p14:sldId id="4767"/>
          </p14:sldIdLst>
        </p14:section>
        <p14:section name="Services and Generic Handlers" id="{034D252C-D9E2-4B14-9529-4D8F37C487B3}">
          <p14:sldIdLst>
            <p14:sldId id="4762"/>
            <p14:sldId id="4782"/>
          </p14:sldIdLst>
        </p14:section>
        <p14:section name="Fiori Elements" id="{2F1119A0-5F8D-4793-A9B6-E37596117662}">
          <p14:sldIdLst>
            <p14:sldId id="4763"/>
            <p14:sldId id="4764"/>
            <p14:sldId id="4765"/>
            <p14:sldId id="4766"/>
            <p14:sldId id="4772"/>
            <p14:sldId id="4793"/>
          </p14:sldIdLst>
        </p14:section>
        <p14:section name="HANA Cloud" id="{5F2C578F-EB2C-4D57-A5BF-A9188DBBD265}">
          <p14:sldIdLst>
            <p14:sldId id="4810"/>
            <p14:sldId id="4774"/>
            <p14:sldId id="4811"/>
            <p14:sldId id="4812"/>
            <p14:sldId id="4813"/>
          </p14:sldIdLst>
        </p14:section>
        <p14:section name="App Router and Security" id="{D7B947CA-560E-4153-AD25-E41673079A12}">
          <p14:sldIdLst>
            <p14:sldId id="4731"/>
            <p14:sldId id="4732"/>
            <p14:sldId id="4733"/>
            <p14:sldId id="4734"/>
            <p14:sldId id="4749"/>
            <p14:sldId id="4805"/>
            <p14:sldId id="4750"/>
            <p14:sldId id="4751"/>
            <p14:sldId id="4806"/>
            <p14:sldId id="4807"/>
            <p14:sldId id="4809"/>
            <p14:sldId id="4778"/>
            <p14:sldId id="4779"/>
          </p14:sldIdLst>
        </p14:section>
        <p14:section name="Closure" id="{5E9E43A3-E96A-4B59-A39D-4FEF392DEE55}">
          <p14:sldIdLst>
            <p14:sldId id="282"/>
            <p14:sldId id="280"/>
            <p14:sldId id="4711"/>
          </p14:sldIdLst>
        </p14:section>
      </p14:sectionLst>
    </p:ex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4D92"/>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63" autoAdjust="0"/>
    <p:restoredTop sz="95250" autoAdjust="0"/>
  </p:normalViewPr>
  <p:slideViewPr>
    <p:cSldViewPr>
      <p:cViewPr varScale="1">
        <p:scale>
          <a:sx n="105" d="100"/>
          <a:sy n="105" d="100"/>
        </p:scale>
        <p:origin x="480" y="64"/>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8T14:23:08.653"/>
    </inkml:context>
    <inkml:brush xml:id="br0">
      <inkml:brushProperty name="width" value="0.05" units="cm"/>
      <inkml:brushProperty name="height" value="0.05" units="cm"/>
      <inkml:brushProperty name="color" value="#FFFFFF"/>
    </inkml:brush>
  </inkml:definitions>
  <inkml:trace contextRef="#ctx0" brushRef="#br0">64 18 24575,'0'-1'0,"0"1"0,0 0 0,0-1 0,0 1 0,0-1 0,0 1 0,1-1 0,-1 1 0,0-1 0,0 1 0,0-1 0,0 1 0,1 0 0,-1-1 0,0 1 0,0-1 0,1 1 0,-1 0 0,0-1 0,1 1 0,-1 0 0,0-1 0,1 1 0,0 0 0,-1 0 0,0 0 0,0 0 0,0 0 0,1 0 0,-1 0 0,0 0 0,0 0 0,1 0 0,-1 0 0,0 0 0,0 0 0,0 0 0,1 0 0,-1 0 0,0 0 0,0 0 0,0 1 0,1-1 0,-1 0 0,0 0 0,0 0 0,0 0 0,1 0 0,-1 1 0,0-1 0,0 0 0,0 0 0,0 0 0,0 1 0,0-1 0,0 0 0,0 0 0,1 1 0,-1-1 0,0 0 0,0 0 0,0 0 0,0 1 0,0-1 0,0 0 0,0 0 0,0 1 0,0-1 0,0 0 0,-1 0 0,1 1 0,1 0 0,-1 1 0,0 0 0,0-1 0,1 1 0,-1 0 0,-1 0 0,1-1 0,0 1 0,0 0 0,-1-1 0,1 1 0,0-1 0,-1 1 0,0 0 0,1-1 0,-1 1 0,0-1 0,0 1 0,0-1 0,0 0 0,0 1 0,0-1 0,0 0 0,0 0 0,-1 0 0,1 0 0,0 0 0,-1 0 0,1 0 0,-1 0 0,1 0 0,-1-1 0,0 1 0,1-1 0,-1 1 0,1-1 0,-1 1 0,-2-1 0,-2-2 0,13-2 0,15-3 0,21 9 0,-42-2 0,0 0 0,0 1 0,0-1 0,0 0 0,0 0 0,0 1 0,0-1 0,-1 1 0,1-1 0,0 1 0,0-1 0,0 1 0,-1-1 0,1 1 0,0 0 0,1 1 0,-2-2 0,0 1 0,0 0 0,0-1 0,0 1 0,0 0 0,0-1 0,-1 1 0,1 0 0,0-1 0,0 1 0,0 0 0,-1-1 0,1 1 0,0-1 0,-1 1 0,1-1 0,0 1 0,-1 0 0,1-1 0,-1 1 0,1-1 0,-1 0 0,1 1 0,-1-1 0,1 1 0,-1-1 0,0 0 0,0 1 0,-1 0 0,0 0 0,0 0 0,0 0 0,0 0 0,-1 0 0,1-1 0,0 1 0,0-1 0,-1 1 0,1-1 0,0 0 0,0 0 0,-1 0 0,1 0 0,0 0 0,-1-1 0,1 1 0,-4-2 0,5 2 0,0 0 0,0-1 0,0 1 0,1-1 0,-1 1 0,0 0 0,0-1 0,1 0 0,-1 1 0,0-1 0,1 1 0,-1-1 0,0 0 0,1 1 0,-1-1 0,1 0 0,-1 0 0,1 1 0,-1-1 0,1 0 0,0 0 0,-1 0 0,1 0 0,0 1 0,0-1 0,0 0 0,-1 0 0,1 0 0,0 0 0,0 0 0,0 0 0,1 0 0,-1 0 0,0 1 0,0-1 0,0 0 0,1 0 0,-1 0 0,0 0 0,1 0 0,-1 1 0,1-1 0,-1 0 0,1 0 0,-1 1 0,1-1 0,-1 0 0,1 1 0,1-2 0,-1 1 0,0-1 0,0 1 0,0 0 0,1-1 0,-1 1 0,0 0 0,1 0 0,-1 0 0,1 0 0,0 0 0,-1 0 0,1 0 0,0 1 0,0-1 0,-1 0 0,1 1 0,0 0 0,0-1 0,0 1 0,0 0 0,-1 0 0,1 0 0,0 0 0,0 0 0,0 0 0,0 1 0,-1-1 0,4 1 0,-5 0 0,1-1 0,0 0 0,-1 1 0,1-1 0,0 1 0,-1-1 0,1 1 0,0-1 0,-1 1 0,1-1 0,-1 1 0,1 0 0,-1-1 0,0 1 0,1 0 0,-1-1 0,1 1 0,-1 0 0,0 0 0,0-1 0,0 1 0,1 0 0,-1 0 0,0 1 0,0-1 0,-1 1 0,1 0 0,0-1 0,-1 1 0,0 0 0,1-1 0,-1 1 0,0-1 0,0 1 0,0-1 0,0 1 0,0-1 0,0 0 0,0 1 0,0-1 0,-2 2 0,-1-1 0,1 0 0,0 0 0,-1 0 0,1 0 0,-1 0 0,0-1 0,0 1 0,1-1 0,-1 0 0,0-1 0,0 1 0,0 0 0,0-1 0,0 0 0,0 0 0,0 0 0,0-1 0,-4 0 0,6 1 0,1-1 0,-1 1 0,1-1 0,-1 1 0,1-1 0,-1 1 0,1-1 0,0 0 0,-1 0 0,1 0 0,0 0 0,-1 0 0,1 0 0,0 0 0,0 0 0,0 0 0,0-1 0,-1-1 0,1 1 0,1 0 0,-1 0 0,1 0 0,0 1 0,0-1 0,-1 0 0,1 0 0,1 0 0,-1 0 0,0 1 0,0-1 0,1 0 0,-1 0 0,1 1 0,-1-1 0,1 0 0,0 0 0,0 1 0,0-1 0,1-1 0,0 0-68,-1 1 0,1 0-1,0-1 1,0 1 0,-1 0 0,1 0-1,1 0 1,-1 1 0,0-1 0,0 1-1,1-1 1,-1 1 0,0-1 0,1 1-1,0 0 1,-1 0 0,1 1-1,0-1 1,3 0 0,10 1-6758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12/13/2023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https://pixabay.com/photos/architecture-building-amsterdam-1448221/</a:t>
            </a:r>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4014499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5</a:t>
            </a:fld>
            <a:endParaRPr lang="en-US"/>
          </a:p>
        </p:txBody>
      </p:sp>
    </p:spTree>
    <p:extLst>
      <p:ext uri="{BB962C8B-B14F-4D97-AF65-F5344CB8AC3E}">
        <p14:creationId xmlns:p14="http://schemas.microsoft.com/office/powerpoint/2010/main" val="1218595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https://account.hanatrial.ondemand.com/trial/#/home/trial</a:t>
            </a:r>
          </a:p>
        </p:txBody>
      </p:sp>
      <p:sp>
        <p:nvSpPr>
          <p:cNvPr id="4" name="Slide Number Placeholder 3"/>
          <p:cNvSpPr>
            <a:spLocks noGrp="1"/>
          </p:cNvSpPr>
          <p:nvPr>
            <p:ph type="sldNum" sz="quarter" idx="5"/>
          </p:nvPr>
        </p:nvSpPr>
        <p:spPr/>
        <p:txBody>
          <a:bodyPr/>
          <a:lstStyle/>
          <a:p>
            <a:fld id="{CA2D21D1-52E2-420B-B491-CFF6D7BB79FB}" type="slidenum">
              <a:rPr lang="en-US" smtClean="0"/>
              <a:pPr/>
              <a:t>9</a:t>
            </a:fld>
            <a:endParaRPr lang="en-US"/>
          </a:p>
        </p:txBody>
      </p:sp>
    </p:spTree>
    <p:extLst>
      <p:ext uri="{BB962C8B-B14F-4D97-AF65-F5344CB8AC3E}">
        <p14:creationId xmlns:p14="http://schemas.microsoft.com/office/powerpoint/2010/main" val="1165640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44444"/>
                </a:solidFill>
                <a:effectLst/>
                <a:latin typeface="BentonSansRegular"/>
              </a:rPr>
              <a:t>Directories allow you to group related subaccounts and create a hierarchy. With the recent update, you can have </a:t>
            </a:r>
            <a:r>
              <a:rPr lang="en-US" b="0" i="0" dirty="0" err="1">
                <a:solidFill>
                  <a:srgbClr val="444444"/>
                </a:solidFill>
                <a:effectLst/>
                <a:latin typeface="BentonSansRegular"/>
              </a:rPr>
              <a:t>upto</a:t>
            </a:r>
            <a:r>
              <a:rPr lang="en-US" b="0" i="0" dirty="0">
                <a:solidFill>
                  <a:srgbClr val="444444"/>
                </a:solidFill>
                <a:effectLst/>
                <a:latin typeface="BentonSansRegular"/>
              </a:rPr>
              <a:t> 5 levels of nested directories. Directories are entities which have been introduced with Feature Set B. So why would one need to use them:</a:t>
            </a:r>
          </a:p>
          <a:p>
            <a:pPr algn="l">
              <a:buFont typeface="Arial" panose="020B0604020202020204" pitchFamily="34" charset="0"/>
              <a:buChar char="•"/>
            </a:pPr>
            <a:r>
              <a:rPr lang="en-US" b="0" i="0" dirty="0">
                <a:solidFill>
                  <a:srgbClr val="3C3C3C"/>
                </a:solidFill>
                <a:effectLst/>
                <a:latin typeface="BentonSansRegular"/>
              </a:rPr>
              <a:t>Enables you to group subaccounts based on different department, Lines-of-Business, Geography, Subsidiaries etc. For example, there could be a department that has funding and want to have more control on the application or interface deployed on SAP BTP subaccount, this structure would help in providing the relevant access to the department staff</a:t>
            </a:r>
          </a:p>
          <a:p>
            <a:pPr algn="l">
              <a:buFont typeface="Arial" panose="020B0604020202020204" pitchFamily="34" charset="0"/>
              <a:buChar char="•"/>
            </a:pPr>
            <a:r>
              <a:rPr lang="en-US" b="0" i="0" dirty="0">
                <a:solidFill>
                  <a:srgbClr val="3C3C3C"/>
                </a:solidFill>
                <a:effectLst/>
                <a:latin typeface="BentonSansRegular"/>
              </a:rPr>
              <a:t>Filter based on custom properties/tags. You can create custom properties against each of the directory to search for all the relevant entities. The subaccounts under a directory inherit these custom properties and tags.</a:t>
            </a:r>
          </a:p>
          <a:p>
            <a:pPr algn="l">
              <a:buFont typeface="Arial" panose="020B0604020202020204" pitchFamily="34" charset="0"/>
              <a:buChar char="•"/>
            </a:pPr>
            <a:r>
              <a:rPr lang="en-US" b="0" i="0" dirty="0">
                <a:solidFill>
                  <a:srgbClr val="3C3C3C"/>
                </a:solidFill>
                <a:effectLst/>
                <a:latin typeface="BentonSansRegular"/>
              </a:rPr>
              <a:t>Monitor usage &amp; cost at directory level. For example, each department will have full visibility of the usage and cost associated with their apps. This can help in 3</a:t>
            </a:r>
            <a:r>
              <a:rPr lang="en-US" b="0" i="0" baseline="30000" dirty="0">
                <a:solidFill>
                  <a:srgbClr val="3C3C3C"/>
                </a:solidFill>
                <a:effectLst/>
                <a:latin typeface="BentonSansRegular"/>
              </a:rPr>
              <a:t>rd</a:t>
            </a:r>
            <a:r>
              <a:rPr lang="en-US" b="0" i="0" dirty="0">
                <a:solidFill>
                  <a:srgbClr val="3C3C3C"/>
                </a:solidFill>
                <a:effectLst/>
                <a:latin typeface="BentonSansRegular"/>
              </a:rPr>
              <a:t> party billing as well as cost chargebacks.</a:t>
            </a:r>
          </a:p>
          <a:p>
            <a:pPr algn="l">
              <a:buFont typeface="Arial" panose="020B0604020202020204" pitchFamily="34" charset="0"/>
              <a:buChar char="•"/>
            </a:pPr>
            <a:r>
              <a:rPr lang="en-US" b="0" i="0" dirty="0">
                <a:solidFill>
                  <a:srgbClr val="3C3C3C"/>
                </a:solidFill>
                <a:effectLst/>
                <a:latin typeface="BentonSansRegular"/>
              </a:rPr>
              <a:t>Allocate Service entitlement and quotas. You can allocate quota for services to the directory from the global account quota for distribution to the directory’s subaccounts.</a:t>
            </a:r>
          </a:p>
          <a:p>
            <a:pPr algn="l"/>
            <a:r>
              <a:rPr lang="en-US" b="0" i="0" dirty="0">
                <a:solidFill>
                  <a:srgbClr val="444444"/>
                </a:solidFill>
                <a:effectLst/>
                <a:latin typeface="BentonSansRegular"/>
              </a:rPr>
              <a:t>Similar to the Global account, you can also add users at directory level to manage directory entitlements (Directory Admin, Directory Viewer)</a:t>
            </a:r>
          </a:p>
          <a:p>
            <a:r>
              <a:rPr lang="en-US" b="0" i="0" dirty="0">
                <a:solidFill>
                  <a:srgbClr val="444444"/>
                </a:solidFill>
                <a:effectLst/>
                <a:latin typeface="BentonSansRegular"/>
              </a:rPr>
              <a:t>Subaccounts are the lowest entities in the hierarchy. Its at the subaccount level, where you will be deploying your apps, databases and interfaces. Subaccounts are regions specific – meaning you can decide in which country you want to setup your subaccount environment. All the service entitlement &amp; quotas which have been purchased and allocated via the Global Account/Directories will be consumed within these subaccounts. You also have an option to add additional custom properties/tag at the subaccount level to make it easy to search and report on them. As a subaccount administrator, you will be able to add your developers/admins to the subaccount to support with the required tasks.</a:t>
            </a:r>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10</a:t>
            </a:fld>
            <a:endParaRPr lang="en-US"/>
          </a:p>
        </p:txBody>
      </p:sp>
    </p:spTree>
    <p:extLst>
      <p:ext uri="{BB962C8B-B14F-4D97-AF65-F5344CB8AC3E}">
        <p14:creationId xmlns:p14="http://schemas.microsoft.com/office/powerpoint/2010/main" val="3768771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56</a:t>
            </a:fld>
            <a:endParaRPr lang="en-US"/>
          </a:p>
        </p:txBody>
      </p:sp>
    </p:spTree>
    <p:extLst>
      <p:ext uri="{BB962C8B-B14F-4D97-AF65-F5344CB8AC3E}">
        <p14:creationId xmlns:p14="http://schemas.microsoft.com/office/powerpoint/2010/main" val="162675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B8D726-D0BC-B240-A677-46F99704B744}" type="slidenum">
              <a:rPr lang="en-US" smtClean="0"/>
              <a:pPr/>
              <a:t>60</a:t>
            </a:fld>
            <a:endParaRPr lang="en-US"/>
          </a:p>
        </p:txBody>
      </p:sp>
    </p:spTree>
    <p:extLst>
      <p:ext uri="{BB962C8B-B14F-4D97-AF65-F5344CB8AC3E}">
        <p14:creationId xmlns:p14="http://schemas.microsoft.com/office/powerpoint/2010/main" val="598342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35188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493175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1900383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6309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531430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92498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171436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1042361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865285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12/13/2023</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002194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12/13/2023</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3" r:id="rId3"/>
    <p:sldLayoutId id="2147483666" r:id="rId4"/>
    <p:sldLayoutId id="2147483668" r:id="rId5"/>
    <p:sldLayoutId id="2147483669" r:id="rId6"/>
    <p:sldLayoutId id="2147483667" r:id="rId7"/>
    <p:sldLayoutId id="2147483670" r:id="rId8"/>
    <p:sldLayoutId id="2147483665" r:id="rId9"/>
    <p:sldLayoutId id="2147483673" r:id="rId10"/>
    <p:sldLayoutId id="2147483674"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cap.cloud.sap/"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github.com/coreybutler/nvm-windows/release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jurnaloftalmologi.org/index.php/announce/viewarticle/122" TargetMode="External"/><Relationship Id="rId2"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hyperlink" Target="https://pixabay.com/en/computer-user-icon-peolpe-avatar-1331579/" TargetMode="External"/><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hyperlink" Target="https://jurnaloftalmologi.org/index.php/announce/viewarticle/122" TargetMode="External"/><Relationship Id="rId7" Type="http://schemas.openxmlformats.org/officeDocument/2006/relationships/hyperlink" Target="https://pixabay.com/en/computer-user-icon-peolpe-avatar-1331579/" TargetMode="External"/><Relationship Id="rId2"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9.png"/><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soyuztechnologies/SAP_BTP_Training_8Hr_Per_Day/blob/master/Day%204/Add%20mandatory%20security.txt" TargetMode="Externa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help.sap.com/viewer/34f67db3b755405e8145c578221f012c/latest/en-US/6bcefac41a334bb0bc912961aa6b34dc.html" TargetMode="External"/><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discovery-center.cloud.sap/serviceCatalog?"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hyperlink" Target="https://creativecommons.org/licenses/by/3.0/" TargetMode="External"/><Relationship Id="rId3" Type="http://schemas.openxmlformats.org/officeDocument/2006/relationships/hyperlink" Target="http://commons.wikimedia.org/wiki/File:User_icon_2.svg" TargetMode="External"/><Relationship Id="rId7" Type="http://schemas.openxmlformats.org/officeDocument/2006/relationships/hyperlink" Target="https://www.flickr.com/photos/jeepersmedia/14765960308/" TargetMode="External"/><Relationship Id="rId12" Type="http://schemas.openxmlformats.org/officeDocument/2006/relationships/image" Target="NULL"/><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3.jpeg"/><Relationship Id="rId11" Type="http://schemas.openxmlformats.org/officeDocument/2006/relationships/customXml" Target="../ink/ink1.xml"/><Relationship Id="rId5" Type="http://schemas.openxmlformats.org/officeDocument/2006/relationships/hyperlink" Target="https://pixabay.com/illustrations/icon-business-user-business-icons-1740415/" TargetMode="External"/><Relationship Id="rId10" Type="http://schemas.openxmlformats.org/officeDocument/2006/relationships/hyperlink" Target="https://openclipart.org/detail/22037/notes-by-agone" TargetMode="External"/><Relationship Id="rId4" Type="http://schemas.openxmlformats.org/officeDocument/2006/relationships/image" Target="../media/image42.png"/><Relationship Id="rId9" Type="http://schemas.openxmlformats.org/officeDocument/2006/relationships/image" Target="../media/image44.png"/></Relationships>
</file>

<file path=ppt/slides/_rels/slide5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hyperlink" Target="https://github.com/soyuztechnologies/SAP_BTP_Training_8Hr_Per_Day/blob/master/Day%204/mycapapp/app/xs-app.json"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github.com/soyuztechnologies/SAP_BTP_Training_8Hr_Per_Day/blob/master/Day%204/mycapapp/mta.yaml"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help.sap.com/docs/btp/sap-business-technology-platform/application-security-descriptor-configuration-syntax"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9.xml"/><Relationship Id="rId5" Type="http://schemas.openxmlformats.org/officeDocument/2006/relationships/image" Target="../media/image47.png"/><Relationship Id="rId4" Type="http://schemas.openxmlformats.org/officeDocument/2006/relationships/hyperlink" Target="http://www.dribbble.com/"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48.jpeg"/><Relationship Id="rId7" Type="http://schemas.openxmlformats.org/officeDocument/2006/relationships/image" Target="../media/image52.tiff"/><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51.tiff"/><Relationship Id="rId5" Type="http://schemas.openxmlformats.org/officeDocument/2006/relationships/image" Target="../media/image50.tiff"/><Relationship Id="rId4" Type="http://schemas.openxmlformats.org/officeDocument/2006/relationships/image" Target="../media/image49.tiff"/><Relationship Id="rId9" Type="http://schemas.openxmlformats.org/officeDocument/2006/relationships/image" Target="../media/image54.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account.hanatrial.ondemand.com/trial/#/home/tria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36" name="Title 735">
            <a:extLst>
              <a:ext uri="{FF2B5EF4-FFF2-40B4-BE49-F238E27FC236}">
                <a16:creationId xmlns:a16="http://schemas.microsoft.com/office/drawing/2014/main" id="{CE57EBF5-7CB4-4746-AB9E-3E8717897D0F}"/>
              </a:ext>
            </a:extLst>
          </p:cNvPr>
          <p:cNvSpPr>
            <a:spLocks noGrp="1"/>
          </p:cNvSpPr>
          <p:nvPr>
            <p:ph type="ctrTitle"/>
          </p:nvPr>
        </p:nvSpPr>
        <p:spPr>
          <a:xfrm>
            <a:off x="3530893" y="2601545"/>
            <a:ext cx="5086633" cy="827455"/>
          </a:xfrm>
        </p:spPr>
        <p:txBody>
          <a:bodyPr anchor="ctr"/>
          <a:lstStyle/>
          <a:p>
            <a:r>
              <a:rPr lang="en-US" sz="4800" dirty="0">
                <a:solidFill>
                  <a:schemeClr val="bg1"/>
                </a:solidFill>
                <a:latin typeface="Arial Black" panose="020B0A04020102020204" pitchFamily="34" charset="0"/>
              </a:rPr>
              <a:t>SAP BTP </a:t>
            </a:r>
            <a:r>
              <a:rPr lang="en-US" sz="4800">
                <a:solidFill>
                  <a:schemeClr val="bg1"/>
                </a:solidFill>
                <a:latin typeface="Arial Black" panose="020B0A04020102020204" pitchFamily="34" charset="0"/>
              </a:rPr>
              <a:t>CLD200 Overview</a:t>
            </a:r>
            <a:endParaRPr lang="en-IN" dirty="0">
              <a:solidFill>
                <a:schemeClr val="bg1"/>
              </a:solidFill>
              <a:latin typeface="Arial Black" panose="020B0A04020102020204" pitchFamily="34" charset="0"/>
            </a:endParaRPr>
          </a:p>
        </p:txBody>
      </p:sp>
      <p:sp>
        <p:nvSpPr>
          <p:cNvPr id="737" name="Subtitle 736">
            <a:extLst>
              <a:ext uri="{FF2B5EF4-FFF2-40B4-BE49-F238E27FC236}">
                <a16:creationId xmlns:a16="http://schemas.microsoft.com/office/drawing/2014/main" id="{700EA347-9CC8-4879-9255-16687B0BED48}"/>
              </a:ext>
            </a:extLst>
          </p:cNvPr>
          <p:cNvSpPr>
            <a:spLocks noGrp="1"/>
          </p:cNvSpPr>
          <p:nvPr>
            <p:ph type="subTitle" idx="1"/>
          </p:nvPr>
        </p:nvSpPr>
        <p:spPr/>
        <p:txBody>
          <a:bodyPr/>
          <a:lstStyle/>
          <a:p>
            <a:r>
              <a:rPr lang="en-IN" spc="100" dirty="0">
                <a:latin typeface="Cooper Black" panose="0208090404030B020404" pitchFamily="18" charset="0"/>
              </a:rPr>
              <a:t>www.AnubhavTrainings.com</a:t>
            </a:r>
          </a:p>
        </p:txBody>
      </p:sp>
      <p:sp>
        <p:nvSpPr>
          <p:cNvPr id="4" name="Subtitle 736">
            <a:extLst>
              <a:ext uri="{FF2B5EF4-FFF2-40B4-BE49-F238E27FC236}">
                <a16:creationId xmlns:a16="http://schemas.microsoft.com/office/drawing/2014/main" id="{3F065217-DE63-4532-8B57-61ED049613CD}"/>
              </a:ext>
            </a:extLst>
          </p:cNvPr>
          <p:cNvSpPr txBox="1">
            <a:spLocks/>
          </p:cNvSpPr>
          <p:nvPr/>
        </p:nvSpPr>
        <p:spPr>
          <a:xfrm>
            <a:off x="3296764" y="3933056"/>
            <a:ext cx="5595296"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r>
              <a:rPr lang="en-IN" sz="2000" dirty="0">
                <a:solidFill>
                  <a:srgbClr val="00B0F0"/>
                </a:solidFill>
                <a:latin typeface="Amasis MT Pro Black" panose="02040A04050005020304" pitchFamily="18" charset="0"/>
              </a:rPr>
              <a:t>Anubhav Oberoy</a:t>
            </a:r>
          </a:p>
        </p:txBody>
      </p:sp>
      <p:sp>
        <p:nvSpPr>
          <p:cNvPr id="2" name="TextBox 1">
            <a:extLst>
              <a:ext uri="{FF2B5EF4-FFF2-40B4-BE49-F238E27FC236}">
                <a16:creationId xmlns:a16="http://schemas.microsoft.com/office/drawing/2014/main" id="{66565992-7E12-89E4-D7DB-B3B44A1FB17D}"/>
              </a:ext>
            </a:extLst>
          </p:cNvPr>
          <p:cNvSpPr txBox="1"/>
          <p:nvPr/>
        </p:nvSpPr>
        <p:spPr>
          <a:xfrm>
            <a:off x="5230316" y="4968381"/>
            <a:ext cx="3963274" cy="338554"/>
          </a:xfrm>
          <a:prstGeom prst="rect">
            <a:avLst/>
          </a:prstGeom>
          <a:noFill/>
        </p:spPr>
        <p:txBody>
          <a:bodyPr wrap="square" rtlCol="0">
            <a:spAutoFit/>
          </a:bodyPr>
          <a:lstStyle/>
          <a:p>
            <a:r>
              <a:rPr lang="en-US" sz="1600" dirty="0">
                <a:solidFill>
                  <a:srgbClr val="FFFF00"/>
                </a:solidFill>
              </a:rPr>
              <a:t>Follow excellence with sheer passion</a:t>
            </a:r>
          </a:p>
        </p:txBody>
      </p:sp>
      <p:sp>
        <p:nvSpPr>
          <p:cNvPr id="3" name="Rectangle 2">
            <a:extLst>
              <a:ext uri="{FF2B5EF4-FFF2-40B4-BE49-F238E27FC236}">
                <a16:creationId xmlns:a16="http://schemas.microsoft.com/office/drawing/2014/main" id="{07AD4BE1-A039-0C39-03C6-B87E08B37A06}"/>
              </a:ext>
            </a:extLst>
          </p:cNvPr>
          <p:cNvSpPr/>
          <p:nvPr/>
        </p:nvSpPr>
        <p:spPr>
          <a:xfrm>
            <a:off x="3530893" y="1196752"/>
            <a:ext cx="2059463" cy="6480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accent2">
                    <a:lumMod val="50000"/>
                  </a:schemeClr>
                </a:solidFill>
              </a:rPr>
              <a:t>Day 1</a:t>
            </a:r>
          </a:p>
        </p:txBody>
      </p:sp>
    </p:spTree>
    <p:extLst>
      <p:ext uri="{BB962C8B-B14F-4D97-AF65-F5344CB8AC3E}">
        <p14:creationId xmlns:p14="http://schemas.microsoft.com/office/powerpoint/2010/main" val="68641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Account Structure</a:t>
            </a:r>
          </a:p>
        </p:txBody>
      </p:sp>
      <p:pic>
        <p:nvPicPr>
          <p:cNvPr id="2050" name="Picture 2" descr="SAP Business Technology Platform : Account Models | SAP Blogs">
            <a:extLst>
              <a:ext uri="{FF2B5EF4-FFF2-40B4-BE49-F238E27FC236}">
                <a16:creationId xmlns:a16="http://schemas.microsoft.com/office/drawing/2014/main" id="{34621780-4B20-851E-FFCD-3B6498828E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796" y="1124744"/>
            <a:ext cx="10725196" cy="516118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F8A4D6B-3C0A-B1F0-AE43-4DA0782119F2}"/>
              </a:ext>
            </a:extLst>
          </p:cNvPr>
          <p:cNvSpPr/>
          <p:nvPr/>
        </p:nvSpPr>
        <p:spPr>
          <a:xfrm>
            <a:off x="4028349"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6" name="Rectangle 5">
            <a:extLst>
              <a:ext uri="{FF2B5EF4-FFF2-40B4-BE49-F238E27FC236}">
                <a16:creationId xmlns:a16="http://schemas.microsoft.com/office/drawing/2014/main" id="{855BEF5D-8131-E745-5756-D15B8A89DD28}"/>
              </a:ext>
            </a:extLst>
          </p:cNvPr>
          <p:cNvSpPr/>
          <p:nvPr/>
        </p:nvSpPr>
        <p:spPr>
          <a:xfrm>
            <a:off x="5014292"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7" name="Rectangle 6">
            <a:extLst>
              <a:ext uri="{FF2B5EF4-FFF2-40B4-BE49-F238E27FC236}">
                <a16:creationId xmlns:a16="http://schemas.microsoft.com/office/drawing/2014/main" id="{E9CF75EA-0D15-C446-3FFB-C94C60F7E235}"/>
              </a:ext>
            </a:extLst>
          </p:cNvPr>
          <p:cNvSpPr/>
          <p:nvPr/>
        </p:nvSpPr>
        <p:spPr>
          <a:xfrm>
            <a:off x="2887306"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0" name="Rectangle 9">
            <a:extLst>
              <a:ext uri="{FF2B5EF4-FFF2-40B4-BE49-F238E27FC236}">
                <a16:creationId xmlns:a16="http://schemas.microsoft.com/office/drawing/2014/main" id="{3E7FA0D2-0719-9F58-9A78-116A9307249E}"/>
              </a:ext>
            </a:extLst>
          </p:cNvPr>
          <p:cNvSpPr/>
          <p:nvPr/>
        </p:nvSpPr>
        <p:spPr>
          <a:xfrm>
            <a:off x="5770376"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1" name="Rectangle 10">
            <a:extLst>
              <a:ext uri="{FF2B5EF4-FFF2-40B4-BE49-F238E27FC236}">
                <a16:creationId xmlns:a16="http://schemas.microsoft.com/office/drawing/2014/main" id="{93DA9382-7F3C-04C9-36A1-E517ED747067}"/>
              </a:ext>
            </a:extLst>
          </p:cNvPr>
          <p:cNvSpPr/>
          <p:nvPr/>
        </p:nvSpPr>
        <p:spPr>
          <a:xfrm>
            <a:off x="6756319" y="5640564"/>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2" name="Rectangle 11">
            <a:extLst>
              <a:ext uri="{FF2B5EF4-FFF2-40B4-BE49-F238E27FC236}">
                <a16:creationId xmlns:a16="http://schemas.microsoft.com/office/drawing/2014/main" id="{281D60E4-68D5-C10F-B9B2-F359E2107DFF}"/>
              </a:ext>
            </a:extLst>
          </p:cNvPr>
          <p:cNvSpPr/>
          <p:nvPr/>
        </p:nvSpPr>
        <p:spPr>
          <a:xfrm>
            <a:off x="7536741" y="5684792"/>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3" name="Rectangle 12">
            <a:extLst>
              <a:ext uri="{FF2B5EF4-FFF2-40B4-BE49-F238E27FC236}">
                <a16:creationId xmlns:a16="http://schemas.microsoft.com/office/drawing/2014/main" id="{056BD924-DFC3-59D0-BCDC-BF7722F84184}"/>
              </a:ext>
            </a:extLst>
          </p:cNvPr>
          <p:cNvSpPr/>
          <p:nvPr/>
        </p:nvSpPr>
        <p:spPr>
          <a:xfrm>
            <a:off x="8522684" y="5684792"/>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4" name="Rectangle 13">
            <a:extLst>
              <a:ext uri="{FF2B5EF4-FFF2-40B4-BE49-F238E27FC236}">
                <a16:creationId xmlns:a16="http://schemas.microsoft.com/office/drawing/2014/main" id="{E26644D0-A6AC-5D6A-FC31-4BFDBA7A8629}"/>
              </a:ext>
            </a:extLst>
          </p:cNvPr>
          <p:cNvSpPr/>
          <p:nvPr/>
        </p:nvSpPr>
        <p:spPr>
          <a:xfrm>
            <a:off x="7536741" y="588745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5" name="Rectangle 14">
            <a:extLst>
              <a:ext uri="{FF2B5EF4-FFF2-40B4-BE49-F238E27FC236}">
                <a16:creationId xmlns:a16="http://schemas.microsoft.com/office/drawing/2014/main" id="{43C2D1C2-090E-E8A1-5DC0-45A94381350A}"/>
              </a:ext>
            </a:extLst>
          </p:cNvPr>
          <p:cNvSpPr/>
          <p:nvPr/>
        </p:nvSpPr>
        <p:spPr>
          <a:xfrm>
            <a:off x="8522684" y="588745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6" name="Rectangle 15">
            <a:extLst>
              <a:ext uri="{FF2B5EF4-FFF2-40B4-BE49-F238E27FC236}">
                <a16:creationId xmlns:a16="http://schemas.microsoft.com/office/drawing/2014/main" id="{F955FFA2-997D-4F46-6E59-7F57FF3D029F}"/>
              </a:ext>
            </a:extLst>
          </p:cNvPr>
          <p:cNvSpPr/>
          <p:nvPr/>
        </p:nvSpPr>
        <p:spPr>
          <a:xfrm>
            <a:off x="746443" y="576782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7" name="Rectangle 16">
            <a:extLst>
              <a:ext uri="{FF2B5EF4-FFF2-40B4-BE49-F238E27FC236}">
                <a16:creationId xmlns:a16="http://schemas.microsoft.com/office/drawing/2014/main" id="{DCF190C0-9E9A-90D1-30AB-D1A43CDA4352}"/>
              </a:ext>
            </a:extLst>
          </p:cNvPr>
          <p:cNvSpPr/>
          <p:nvPr/>
        </p:nvSpPr>
        <p:spPr>
          <a:xfrm>
            <a:off x="898843" y="5920229"/>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8" name="Rectangle 17">
            <a:extLst>
              <a:ext uri="{FF2B5EF4-FFF2-40B4-BE49-F238E27FC236}">
                <a16:creationId xmlns:a16="http://schemas.microsoft.com/office/drawing/2014/main" id="{09A23C4A-F15C-EFD4-783E-714C0DF35182}"/>
              </a:ext>
            </a:extLst>
          </p:cNvPr>
          <p:cNvSpPr/>
          <p:nvPr/>
        </p:nvSpPr>
        <p:spPr>
          <a:xfrm>
            <a:off x="1419526" y="5775597"/>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
        <p:nvSpPr>
          <p:cNvPr id="19" name="Rectangle 18">
            <a:extLst>
              <a:ext uri="{FF2B5EF4-FFF2-40B4-BE49-F238E27FC236}">
                <a16:creationId xmlns:a16="http://schemas.microsoft.com/office/drawing/2014/main" id="{9652A34A-921E-2E03-743C-F2E2B256F991}"/>
              </a:ext>
            </a:extLst>
          </p:cNvPr>
          <p:cNvSpPr/>
          <p:nvPr/>
        </p:nvSpPr>
        <p:spPr>
          <a:xfrm>
            <a:off x="9735154" y="5669927"/>
            <a:ext cx="648072" cy="195803"/>
          </a:xfrm>
          <a:prstGeom prst="rect">
            <a:avLst/>
          </a:prstGeom>
          <a:solidFill>
            <a:schemeClr val="bg1"/>
          </a:solidFill>
          <a:ln>
            <a:solidFill>
              <a:srgbClr val="074D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space</a:t>
            </a:r>
          </a:p>
        </p:txBody>
      </p:sp>
    </p:spTree>
    <p:extLst>
      <p:ext uri="{BB962C8B-B14F-4D97-AF65-F5344CB8AC3E}">
        <p14:creationId xmlns:p14="http://schemas.microsoft.com/office/powerpoint/2010/main" val="237948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Environments, Subs, and services</a:t>
            </a:r>
          </a:p>
        </p:txBody>
      </p:sp>
      <p:sp>
        <p:nvSpPr>
          <p:cNvPr id="5" name="TextBox 4">
            <a:extLst>
              <a:ext uri="{FF2B5EF4-FFF2-40B4-BE49-F238E27FC236}">
                <a16:creationId xmlns:a16="http://schemas.microsoft.com/office/drawing/2014/main" id="{959EF827-E085-BC46-32BD-6483AC7A0176}"/>
              </a:ext>
            </a:extLst>
          </p:cNvPr>
          <p:cNvSpPr txBox="1"/>
          <p:nvPr/>
        </p:nvSpPr>
        <p:spPr>
          <a:xfrm>
            <a:off x="117748" y="962857"/>
            <a:ext cx="11809312" cy="550920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Environments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Environments constitute the actual platform-as-a-service offering of SAP BTP that allows for the development and administration of business applications. Environments are anchored in SAP BTP on subaccount level.</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SAP BTP offers three environments: ABAP, Cloud Foundry and </a:t>
            </a:r>
            <a:r>
              <a:rPr kumimoji="0" lang="en-US" sz="1600" b="0" i="0" u="none" strike="noStrike" kern="0" cap="none" spc="0" normalizeH="0" baseline="0" noProof="0" dirty="0" err="1">
                <a:ln>
                  <a:noFill/>
                </a:ln>
                <a:solidFill>
                  <a:schemeClr val="bg1"/>
                </a:solidFill>
                <a:effectLst/>
                <a:uLnTx/>
                <a:uFillTx/>
              </a:rPr>
              <a:t>Kyma</a:t>
            </a:r>
            <a:r>
              <a:rPr kumimoji="0" lang="en-US" sz="1600" b="0" i="0" u="none" strike="noStrike" kern="0" cap="none" spc="0" normalizeH="0" baseline="0" noProof="0" dirty="0">
                <a:ln>
                  <a:noFill/>
                </a:ln>
                <a:solidFill>
                  <a:schemeClr val="bg1"/>
                </a:solidFill>
                <a:effectLst/>
                <a:uLnTx/>
                <a:uFillTx/>
              </a:rPr>
              <a:t>. Some existing customers still have Neo, but this is no longer offered.</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Subscription based services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You will also see these ones called software as a service (SaaS), or multitenant applications. The experience here is that you subscribe to the service, and in return you receive a URL, from which you can access that service. Opening the URL brings you to a web application from which you can leverage the service. This is how other SaaS like SuccessFactors or S/4HANA Cloud work as well. They are also enabled at a subaccount level, and are independent of the environments. You don’t need to have Cloud Foundry enabled to subscribe to SAP Launchpad Service, for example.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Examples include Launchpad, SAP Business Application Studio, Cloud Integration, Process Automation…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Instance based services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These are the purest services. They provide a specific functionality, like databases, connectivity, authentication…. You connect your application to them to leverage that functionality. These services don’t provide a UI to manage them. Instead, they rely on API to connect to applications and other services and provide their services. They are provisioned inside an environment, so they are environment specific. Each environment has its own organization (for users and applications): In Cloud Foundry, instances are created inside a space. For </a:t>
            </a:r>
            <a:r>
              <a:rPr kumimoji="0" lang="en-US" sz="1600" b="0" i="0" u="none" strike="noStrike" kern="0" cap="none" spc="0" normalizeH="0" baseline="0" noProof="0" dirty="0" err="1">
                <a:ln>
                  <a:noFill/>
                </a:ln>
                <a:solidFill>
                  <a:schemeClr val="bg1"/>
                </a:solidFill>
                <a:effectLst/>
                <a:uLnTx/>
                <a:uFillTx/>
              </a:rPr>
              <a:t>Kyma</a:t>
            </a:r>
            <a:r>
              <a:rPr kumimoji="0" lang="en-US" sz="1600" b="0" i="0" u="none" strike="noStrike" kern="0" cap="none" spc="0" normalizeH="0" baseline="0" noProof="0" dirty="0">
                <a:ln>
                  <a:noFill/>
                </a:ln>
                <a:solidFill>
                  <a:schemeClr val="bg1"/>
                </a:solidFill>
                <a:effectLst/>
                <a:uLnTx/>
                <a:uFillTx/>
              </a:rPr>
              <a:t>, instances are created inside a namespace.</a:t>
            </a:r>
            <a:endParaRPr kumimoji="0" lang="en-IN" sz="1600" b="0" i="0"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553712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1000"/>
                                        <p:tgtEl>
                                          <p:spTgt spid="5">
                                            <p:txEl>
                                              <p:pRg st="2" end="2"/>
                                            </p:txEl>
                                          </p:spTgt>
                                        </p:tgtEl>
                                      </p:cBhvr>
                                    </p:animEffect>
                                    <p:anim calcmode="lin" valueType="num">
                                      <p:cBhvr>
                                        <p:cTn id="13"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1000"/>
                                        <p:tgtEl>
                                          <p:spTgt spid="5">
                                            <p:txEl>
                                              <p:pRg st="3" end="3"/>
                                            </p:txEl>
                                          </p:spTgt>
                                        </p:tgtEl>
                                      </p:cBhvr>
                                    </p:animEffect>
                                    <p:anim calcmode="lin" valueType="num">
                                      <p:cBhvr>
                                        <p:cTn id="18"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1000"/>
                                        <p:tgtEl>
                                          <p:spTgt spid="5">
                                            <p:txEl>
                                              <p:pRg st="5" end="5"/>
                                            </p:txEl>
                                          </p:spTgt>
                                        </p:tgtEl>
                                      </p:cBhvr>
                                    </p:animEffect>
                                    <p:anim calcmode="lin" valueType="num">
                                      <p:cBhvr>
                                        <p:cTn id="25"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5" end="5"/>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1000"/>
                                        <p:tgtEl>
                                          <p:spTgt spid="5">
                                            <p:txEl>
                                              <p:pRg st="6" end="6"/>
                                            </p:txEl>
                                          </p:spTgt>
                                        </p:tgtEl>
                                      </p:cBhvr>
                                    </p:animEffect>
                                    <p:anim calcmode="lin" valueType="num">
                                      <p:cBhvr>
                                        <p:cTn id="30"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5">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fade">
                                      <p:cBhvr>
                                        <p:cTn id="34" dur="1000"/>
                                        <p:tgtEl>
                                          <p:spTgt spid="5">
                                            <p:txEl>
                                              <p:pRg st="7" end="7"/>
                                            </p:txEl>
                                          </p:spTgt>
                                        </p:tgtEl>
                                      </p:cBhvr>
                                    </p:animEffect>
                                    <p:anim calcmode="lin" valueType="num">
                                      <p:cBhvr>
                                        <p:cTn id="35"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5">
                                            <p:txEl>
                                              <p:pRg st="9" end="9"/>
                                            </p:txEl>
                                          </p:spTgt>
                                        </p:tgtEl>
                                        <p:attrNameLst>
                                          <p:attrName>style.visibility</p:attrName>
                                        </p:attrNameLst>
                                      </p:cBhvr>
                                      <p:to>
                                        <p:strVal val="visible"/>
                                      </p:to>
                                    </p:set>
                                    <p:animEffect transition="in" filter="fade">
                                      <p:cBhvr>
                                        <p:cTn id="41" dur="1000"/>
                                        <p:tgtEl>
                                          <p:spTgt spid="5">
                                            <p:txEl>
                                              <p:pRg st="9" end="9"/>
                                            </p:txEl>
                                          </p:spTgt>
                                        </p:tgtEl>
                                      </p:cBhvr>
                                    </p:animEffect>
                                    <p:anim calcmode="lin" valueType="num">
                                      <p:cBhvr>
                                        <p:cTn id="42"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43" dur="1000" fill="hold"/>
                                        <p:tgtEl>
                                          <p:spTgt spid="5">
                                            <p:txEl>
                                              <p:pRg st="9" end="9"/>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5">
                                            <p:txEl>
                                              <p:pRg st="11" end="11"/>
                                            </p:txEl>
                                          </p:spTgt>
                                        </p:tgtEl>
                                        <p:attrNameLst>
                                          <p:attrName>style.visibility</p:attrName>
                                        </p:attrNameLst>
                                      </p:cBhvr>
                                      <p:to>
                                        <p:strVal val="visible"/>
                                      </p:to>
                                    </p:set>
                                    <p:animEffect transition="in" filter="fade">
                                      <p:cBhvr>
                                        <p:cTn id="46" dur="1000"/>
                                        <p:tgtEl>
                                          <p:spTgt spid="5">
                                            <p:txEl>
                                              <p:pRg st="11" end="11"/>
                                            </p:txEl>
                                          </p:spTgt>
                                        </p:tgtEl>
                                      </p:cBhvr>
                                    </p:animEffect>
                                    <p:anim calcmode="lin" valueType="num">
                                      <p:cBhvr>
                                        <p:cTn id="47" dur="1000" fill="hold"/>
                                        <p:tgtEl>
                                          <p:spTgt spid="5">
                                            <p:txEl>
                                              <p:pRg st="11" end="11"/>
                                            </p:txEl>
                                          </p:spTgt>
                                        </p:tgtEl>
                                        <p:attrNameLst>
                                          <p:attrName>ppt_x</p:attrName>
                                        </p:attrNameLst>
                                      </p:cBhvr>
                                      <p:tavLst>
                                        <p:tav tm="0">
                                          <p:val>
                                            <p:strVal val="#ppt_x"/>
                                          </p:val>
                                        </p:tav>
                                        <p:tav tm="100000">
                                          <p:val>
                                            <p:strVal val="#ppt_x"/>
                                          </p:val>
                                        </p:tav>
                                      </p:tavLst>
                                    </p:anim>
                                    <p:anim calcmode="lin" valueType="num">
                                      <p:cBhvr>
                                        <p:cTn id="48" dur="1000" fill="hold"/>
                                        <p:tgtEl>
                                          <p:spTgt spid="5">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Backing Services in BTP</a:t>
            </a:r>
          </a:p>
        </p:txBody>
      </p:sp>
      <p:pic>
        <p:nvPicPr>
          <p:cNvPr id="3" name="Picture 2">
            <a:extLst>
              <a:ext uri="{FF2B5EF4-FFF2-40B4-BE49-F238E27FC236}">
                <a16:creationId xmlns:a16="http://schemas.microsoft.com/office/drawing/2014/main" id="{7729ABAB-0077-472A-C70B-BADD307BFEA4}"/>
              </a:ext>
            </a:extLst>
          </p:cNvPr>
          <p:cNvPicPr>
            <a:picLocks noChangeAspect="1"/>
          </p:cNvPicPr>
          <p:nvPr/>
        </p:nvPicPr>
        <p:blipFill>
          <a:blip r:embed="rId2"/>
          <a:stretch>
            <a:fillRect/>
          </a:stretch>
        </p:blipFill>
        <p:spPr>
          <a:xfrm>
            <a:off x="207912" y="2044946"/>
            <a:ext cx="4645677" cy="3600400"/>
          </a:xfrm>
          <a:prstGeom prst="rect">
            <a:avLst/>
          </a:prstGeom>
        </p:spPr>
      </p:pic>
      <p:sp>
        <p:nvSpPr>
          <p:cNvPr id="4" name="TextBox 3">
            <a:extLst>
              <a:ext uri="{FF2B5EF4-FFF2-40B4-BE49-F238E27FC236}">
                <a16:creationId xmlns:a16="http://schemas.microsoft.com/office/drawing/2014/main" id="{61861C84-2401-C205-75ED-E1C09913D2A3}"/>
              </a:ext>
            </a:extLst>
          </p:cNvPr>
          <p:cNvSpPr txBox="1"/>
          <p:nvPr/>
        </p:nvSpPr>
        <p:spPr>
          <a:xfrm>
            <a:off x="205333" y="1251796"/>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Choose Your service</a:t>
            </a:r>
          </a:p>
          <a:p>
            <a:r>
              <a:rPr lang="en-US" b="1" dirty="0">
                <a:solidFill>
                  <a:srgbClr val="FF0000"/>
                </a:solidFill>
                <a:latin typeface="Cooper Black" panose="0208090404030B020404" pitchFamily="18" charset="0"/>
              </a:rPr>
              <a:t>Backing Service</a:t>
            </a:r>
          </a:p>
        </p:txBody>
      </p:sp>
      <p:sp>
        <p:nvSpPr>
          <p:cNvPr id="5" name="Arrow: Notched Right 4">
            <a:extLst>
              <a:ext uri="{FF2B5EF4-FFF2-40B4-BE49-F238E27FC236}">
                <a16:creationId xmlns:a16="http://schemas.microsoft.com/office/drawing/2014/main" id="{6E55A235-C903-1519-3A2F-4D2B7FD7D820}"/>
              </a:ext>
            </a:extLst>
          </p:cNvPr>
          <p:cNvSpPr/>
          <p:nvPr/>
        </p:nvSpPr>
        <p:spPr>
          <a:xfrm>
            <a:off x="4961601" y="3269082"/>
            <a:ext cx="610907" cy="864096"/>
          </a:xfrm>
          <a:prstGeom prst="notchedRightArrow">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36C9CD0-5827-9709-769D-23DDBFB4214D}"/>
              </a:ext>
            </a:extLst>
          </p:cNvPr>
          <p:cNvPicPr>
            <a:picLocks noChangeAspect="1"/>
          </p:cNvPicPr>
          <p:nvPr/>
        </p:nvPicPr>
        <p:blipFill>
          <a:blip r:embed="rId3"/>
          <a:stretch>
            <a:fillRect/>
          </a:stretch>
        </p:blipFill>
        <p:spPr>
          <a:xfrm>
            <a:off x="5680520" y="2044946"/>
            <a:ext cx="6103844" cy="3478687"/>
          </a:xfrm>
          <a:prstGeom prst="rect">
            <a:avLst/>
          </a:prstGeom>
        </p:spPr>
      </p:pic>
      <p:sp>
        <p:nvSpPr>
          <p:cNvPr id="7" name="TextBox 6">
            <a:extLst>
              <a:ext uri="{FF2B5EF4-FFF2-40B4-BE49-F238E27FC236}">
                <a16:creationId xmlns:a16="http://schemas.microsoft.com/office/drawing/2014/main" id="{D9937145-FFCD-2467-DFCE-9E652322345A}"/>
              </a:ext>
            </a:extLst>
          </p:cNvPr>
          <p:cNvSpPr txBox="1"/>
          <p:nvPr/>
        </p:nvSpPr>
        <p:spPr>
          <a:xfrm>
            <a:off x="5691381" y="1209210"/>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Select Plan</a:t>
            </a:r>
          </a:p>
          <a:p>
            <a:r>
              <a:rPr lang="en-US" b="1" dirty="0">
                <a:solidFill>
                  <a:srgbClr val="FF0000"/>
                </a:solidFill>
                <a:latin typeface="Cooper Black" panose="0208090404030B020404" pitchFamily="18" charset="0"/>
              </a:rPr>
              <a:t>Service Plan</a:t>
            </a:r>
          </a:p>
        </p:txBody>
      </p:sp>
      <p:sp>
        <p:nvSpPr>
          <p:cNvPr id="8" name="TextBox 7">
            <a:extLst>
              <a:ext uri="{FF2B5EF4-FFF2-40B4-BE49-F238E27FC236}">
                <a16:creationId xmlns:a16="http://schemas.microsoft.com/office/drawing/2014/main" id="{7CD804AB-78BB-7448-384A-DA12FBA3333A}"/>
              </a:ext>
            </a:extLst>
          </p:cNvPr>
          <p:cNvSpPr txBox="1"/>
          <p:nvPr/>
        </p:nvSpPr>
        <p:spPr>
          <a:xfrm>
            <a:off x="7882974" y="955735"/>
            <a:ext cx="4032761" cy="1015663"/>
          </a:xfrm>
          <a:prstGeom prst="rect">
            <a:avLst/>
          </a:prstGeom>
          <a:noFill/>
        </p:spPr>
        <p:txBody>
          <a:bodyPr wrap="square">
            <a:spAutoFit/>
          </a:bodyPr>
          <a:lstStyle/>
          <a:p>
            <a:pPr algn="just"/>
            <a:r>
              <a:rPr lang="en-US" sz="1200" b="0" i="0" dirty="0">
                <a:solidFill>
                  <a:schemeClr val="bg1"/>
                </a:solidFill>
                <a:effectLst/>
                <a:latin typeface="72" panose="020B0503030000000003" pitchFamily="34" charset="0"/>
              </a:rPr>
              <a:t>Each service has one or more </a:t>
            </a:r>
            <a:r>
              <a:rPr lang="en-US" sz="1200" b="1" i="0" dirty="0">
                <a:solidFill>
                  <a:schemeClr val="bg1"/>
                </a:solidFill>
                <a:effectLst/>
                <a:latin typeface="72" panose="020B0503030000000003" pitchFamily="34" charset="0"/>
              </a:rPr>
              <a:t>service plans</a:t>
            </a:r>
            <a:r>
              <a:rPr lang="en-US" sz="1200" b="0" i="0" dirty="0">
                <a:solidFill>
                  <a:schemeClr val="bg1"/>
                </a:solidFill>
                <a:effectLst/>
                <a:latin typeface="72" panose="020B0503030000000003" pitchFamily="34" charset="0"/>
              </a:rPr>
              <a:t> available. A service plan is the representation of the costs and benefits for a given variant of a particular service. For instance, a database may be configured with various "T-shirt sizes", each of which is a different service plan.</a:t>
            </a:r>
            <a:endParaRPr lang="en-US" sz="1200" dirty="0">
              <a:solidFill>
                <a:schemeClr val="bg1"/>
              </a:solidFill>
            </a:endParaRPr>
          </a:p>
        </p:txBody>
      </p:sp>
    </p:spTree>
    <p:extLst>
      <p:ext uri="{BB962C8B-B14F-4D97-AF65-F5344CB8AC3E}">
        <p14:creationId xmlns:p14="http://schemas.microsoft.com/office/powerpoint/2010/main" val="19583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animEffect transition="in" filter="fade">
                                      <p:cBhvr>
                                        <p:cTn id="33" dur="1000"/>
                                        <p:tgtEl>
                                          <p:spTgt spid="8">
                                            <p:txEl>
                                              <p:pRg st="0" end="0"/>
                                            </p:txEl>
                                          </p:spTgt>
                                        </p:tgtEl>
                                      </p:cBhvr>
                                    </p:animEffect>
                                    <p:anim calcmode="lin" valueType="num">
                                      <p:cBhvr>
                                        <p:cTn id="3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Service instance</a:t>
            </a:r>
          </a:p>
        </p:txBody>
      </p:sp>
      <p:pic>
        <p:nvPicPr>
          <p:cNvPr id="3" name="Picture 2">
            <a:extLst>
              <a:ext uri="{FF2B5EF4-FFF2-40B4-BE49-F238E27FC236}">
                <a16:creationId xmlns:a16="http://schemas.microsoft.com/office/drawing/2014/main" id="{A3A64AE6-E9C9-E686-A79F-E49D8D91C772}"/>
              </a:ext>
            </a:extLst>
          </p:cNvPr>
          <p:cNvPicPr>
            <a:picLocks noChangeAspect="1"/>
          </p:cNvPicPr>
          <p:nvPr/>
        </p:nvPicPr>
        <p:blipFill>
          <a:blip r:embed="rId2"/>
          <a:stretch>
            <a:fillRect/>
          </a:stretch>
        </p:blipFill>
        <p:spPr>
          <a:xfrm>
            <a:off x="549796" y="2345748"/>
            <a:ext cx="4569378" cy="3303402"/>
          </a:xfrm>
          <a:prstGeom prst="rect">
            <a:avLst/>
          </a:prstGeom>
        </p:spPr>
      </p:pic>
      <p:sp>
        <p:nvSpPr>
          <p:cNvPr id="4" name="TextBox 3">
            <a:extLst>
              <a:ext uri="{FF2B5EF4-FFF2-40B4-BE49-F238E27FC236}">
                <a16:creationId xmlns:a16="http://schemas.microsoft.com/office/drawing/2014/main" id="{337AAF39-5290-E595-46FD-1EA76A56FB32}"/>
              </a:ext>
            </a:extLst>
          </p:cNvPr>
          <p:cNvSpPr txBox="1"/>
          <p:nvPr/>
        </p:nvSpPr>
        <p:spPr>
          <a:xfrm>
            <a:off x="996509" y="1433912"/>
            <a:ext cx="4320480" cy="830997"/>
          </a:xfrm>
          <a:prstGeom prst="rect">
            <a:avLst/>
          </a:prstGeom>
          <a:noFill/>
        </p:spPr>
        <p:txBody>
          <a:bodyPr wrap="square" rtlCol="0">
            <a:spAutoFit/>
          </a:bodyPr>
          <a:lstStyle/>
          <a:p>
            <a:r>
              <a:rPr lang="en-US" b="1" dirty="0">
                <a:solidFill>
                  <a:schemeClr val="bg1"/>
                </a:solidFill>
                <a:latin typeface="Cooper Black" panose="0208090404030B020404" pitchFamily="18" charset="0"/>
              </a:rPr>
              <a:t>Actual Car</a:t>
            </a:r>
          </a:p>
          <a:p>
            <a:r>
              <a:rPr lang="en-US" b="1" dirty="0">
                <a:solidFill>
                  <a:srgbClr val="FF0000"/>
                </a:solidFill>
                <a:latin typeface="Cooper Black" panose="0208090404030B020404" pitchFamily="18" charset="0"/>
              </a:rPr>
              <a:t>Service Instance</a:t>
            </a:r>
          </a:p>
        </p:txBody>
      </p:sp>
      <p:pic>
        <p:nvPicPr>
          <p:cNvPr id="5" name="Picture 2" descr="Car Key PNG Image | Lost car keys, Car keys, Car key replacement">
            <a:extLst>
              <a:ext uri="{FF2B5EF4-FFF2-40B4-BE49-F238E27FC236}">
                <a16:creationId xmlns:a16="http://schemas.microsoft.com/office/drawing/2014/main" id="{9AEA2354-9FF8-1848-3BE8-329BA6DA13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4412" y="2345748"/>
            <a:ext cx="4965982" cy="32129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526F1F-D15A-8AF6-F320-7BF97621193D}"/>
              </a:ext>
            </a:extLst>
          </p:cNvPr>
          <p:cNvSpPr txBox="1"/>
          <p:nvPr/>
        </p:nvSpPr>
        <p:spPr>
          <a:xfrm>
            <a:off x="6294159" y="1240685"/>
            <a:ext cx="4320480" cy="1200329"/>
          </a:xfrm>
          <a:prstGeom prst="rect">
            <a:avLst/>
          </a:prstGeom>
          <a:noFill/>
        </p:spPr>
        <p:txBody>
          <a:bodyPr wrap="square" rtlCol="0">
            <a:spAutoFit/>
          </a:bodyPr>
          <a:lstStyle/>
          <a:p>
            <a:r>
              <a:rPr lang="en-US" b="1" dirty="0">
                <a:solidFill>
                  <a:schemeClr val="bg1"/>
                </a:solidFill>
                <a:latin typeface="Cooper Black" panose="0208090404030B020404" pitchFamily="18" charset="0"/>
              </a:rPr>
              <a:t>Car key to use Car</a:t>
            </a:r>
          </a:p>
          <a:p>
            <a:r>
              <a:rPr lang="en-US" b="1" dirty="0">
                <a:solidFill>
                  <a:srgbClr val="FF0000"/>
                </a:solidFill>
                <a:latin typeface="Cooper Black" panose="0208090404030B020404" pitchFamily="18" charset="0"/>
              </a:rPr>
              <a:t>Service Key to Consume Service instance</a:t>
            </a:r>
          </a:p>
        </p:txBody>
      </p:sp>
    </p:spTree>
    <p:extLst>
      <p:ext uri="{BB962C8B-B14F-4D97-AF65-F5344CB8AC3E}">
        <p14:creationId xmlns:p14="http://schemas.microsoft.com/office/powerpoint/2010/main" val="39724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Service Catalog &amp; Entitlements</a:t>
            </a:r>
          </a:p>
        </p:txBody>
      </p:sp>
      <p:sp>
        <p:nvSpPr>
          <p:cNvPr id="3" name="TextBox 2">
            <a:extLst>
              <a:ext uri="{FF2B5EF4-FFF2-40B4-BE49-F238E27FC236}">
                <a16:creationId xmlns:a16="http://schemas.microsoft.com/office/drawing/2014/main" id="{B8ADEC3D-C663-BAE3-304E-EA57F5E0F5E5}"/>
              </a:ext>
            </a:extLst>
          </p:cNvPr>
          <p:cNvSpPr txBox="1"/>
          <p:nvPr/>
        </p:nvSpPr>
        <p:spPr>
          <a:xfrm>
            <a:off x="189756" y="1173224"/>
            <a:ext cx="11809312" cy="1785104"/>
          </a:xfrm>
          <a:prstGeom prst="rect">
            <a:avLst/>
          </a:prstGeom>
          <a:noFill/>
        </p:spPr>
        <p:txBody>
          <a:bodyPr wrap="square" rtlCol="0">
            <a:spAutoFit/>
          </a:bodyPr>
          <a:lstStyle/>
          <a:p>
            <a:pPr>
              <a:defRPr/>
            </a:pPr>
            <a:r>
              <a:rPr lang="en-US" sz="1400" dirty="0">
                <a:solidFill>
                  <a:schemeClr val="bg1"/>
                </a:solidFill>
                <a:latin typeface="72-Regular"/>
              </a:rPr>
              <a:t>The SAP Discovery Center is a relatively new site hosted by SAP for developers and architects to find the services hosted by sap in SAP BTP and their respective service plans available.</a:t>
            </a:r>
          </a:p>
          <a:p>
            <a:pPr>
              <a:defRPr/>
            </a:pPr>
            <a:endParaRPr lang="en-US" sz="1400" dirty="0">
              <a:solidFill>
                <a:schemeClr val="bg1"/>
              </a:solidFill>
              <a:latin typeface="72-Regular"/>
            </a:endParaRPr>
          </a:p>
          <a:p>
            <a:pPr>
              <a:defRPr/>
            </a:pPr>
            <a:r>
              <a:rPr lang="en-US" sz="1400" dirty="0">
                <a:solidFill>
                  <a:schemeClr val="bg1"/>
                </a:solidFill>
                <a:latin typeface="72-Regular"/>
              </a:rPr>
              <a:t>It will also help technical team to identify the data center availability and cost associated with each service.</a:t>
            </a:r>
          </a:p>
          <a:p>
            <a:endParaRPr lang="en-IN" sz="1800" dirty="0">
              <a:hlinkClick r:id="" action="ppaction://noaction"/>
            </a:endParaRPr>
          </a:p>
          <a:p>
            <a:r>
              <a:rPr lang="en-IN" sz="1800" dirty="0">
                <a:hlinkClick r:id="" action="ppaction://noaction"/>
              </a:rPr>
              <a:t>https://discovery-center.cloud.sap/#/serviceCatalog</a:t>
            </a:r>
            <a:endParaRPr lang="en-IN" sz="1800" dirty="0"/>
          </a:p>
          <a:p>
            <a:endParaRPr lang="en-IN" sz="1800" dirty="0"/>
          </a:p>
        </p:txBody>
      </p:sp>
      <p:sp>
        <p:nvSpPr>
          <p:cNvPr id="7" name="TextBox 6">
            <a:extLst>
              <a:ext uri="{FF2B5EF4-FFF2-40B4-BE49-F238E27FC236}">
                <a16:creationId xmlns:a16="http://schemas.microsoft.com/office/drawing/2014/main" id="{52395A60-C6F3-B296-1DDF-6C755F46EC91}"/>
              </a:ext>
            </a:extLst>
          </p:cNvPr>
          <p:cNvSpPr txBox="1"/>
          <p:nvPr/>
        </p:nvSpPr>
        <p:spPr>
          <a:xfrm>
            <a:off x="189757" y="3140968"/>
            <a:ext cx="11809311" cy="2739211"/>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Regular"/>
                <a:ea typeface="+mn-ea"/>
                <a:cs typeface="+mn-cs"/>
              </a:rPr>
              <a:t>Entitlements are the heart of all subaccounts in SAP BTP. They define which service and runtime artifacts you are able to use. </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When you purchase an enterprise account, you’re entitled to use a specific set of resources, such as the amount of memory that can be allocated to your applications.</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An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entitlement</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is your right to provision and consume a resource. In other words, entitlements are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the service plans</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that you're entitled to use.</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A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quota</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represents the numeric quantity that defines the maximum allowed consumption of a resource. In other words, </a:t>
            </a:r>
            <a:r>
              <a:rPr kumimoji="0" lang="en-US" sz="1400" b="1" i="0" u="none" strike="noStrike" kern="1200" cap="none" spc="0" normalizeH="0" baseline="0" noProof="0" dirty="0">
                <a:ln>
                  <a:noFill/>
                </a:ln>
                <a:solidFill>
                  <a:schemeClr val="bg1"/>
                </a:solidFill>
                <a:effectLst/>
                <a:uLnTx/>
                <a:uFillTx/>
                <a:latin typeface="72" panose="020B0503030000000003" pitchFamily="34" charset="0"/>
                <a:ea typeface="+mn-ea"/>
                <a:cs typeface="+mn-cs"/>
              </a:rPr>
              <a:t>how much</a:t>
            </a: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 of a service plan you're entitled to use.</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Entitlements and quotas are purchased and managed at global account level, from where they’re distributed to subaccounts, which consume them.</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72" panose="020B0503030000000003" pitchFamily="34" charset="0"/>
                <a:ea typeface="+mn-ea"/>
                <a:cs typeface="+mn-cs"/>
              </a:rPr>
              <a:t>When you remove quotas or entitlements from a subaccount, they become available again at global account level and can be assigned to other subaccounts.</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chemeClr val="bg1"/>
              </a:solidFill>
              <a:effectLst/>
              <a:uLnTx/>
              <a:uFillTx/>
              <a:latin typeface="Segoe UI"/>
              <a:ea typeface="+mn-ea"/>
              <a:cs typeface="+mn-cs"/>
            </a:endParaRPr>
          </a:p>
        </p:txBody>
      </p:sp>
    </p:spTree>
    <p:extLst>
      <p:ext uri="{BB962C8B-B14F-4D97-AF65-F5344CB8AC3E}">
        <p14:creationId xmlns:p14="http://schemas.microsoft.com/office/powerpoint/2010/main" val="3611912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1000"/>
                                        <p:tgtEl>
                                          <p:spTgt spid="7">
                                            <p:txEl>
                                              <p:pRg st="0" end="0"/>
                                            </p:txEl>
                                          </p:spTgt>
                                        </p:tgtEl>
                                      </p:cBhvr>
                                    </p:animEffect>
                                    <p:anim calcmode="lin" valueType="num">
                                      <p:cBhvr>
                                        <p:cTn id="15"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1000"/>
                                        <p:tgtEl>
                                          <p:spTgt spid="7">
                                            <p:txEl>
                                              <p:pRg st="2" end="2"/>
                                            </p:txEl>
                                          </p:spTgt>
                                        </p:tgtEl>
                                      </p:cBhvr>
                                    </p:animEffect>
                                    <p:anim calcmode="lin" valueType="num">
                                      <p:cBhvr>
                                        <p:cTn id="20"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xEl>
                                              <p:pRg st="4" end="4"/>
                                            </p:txEl>
                                          </p:spTgt>
                                        </p:tgtEl>
                                        <p:attrNameLst>
                                          <p:attrName>style.visibility</p:attrName>
                                        </p:attrNameLst>
                                      </p:cBhvr>
                                      <p:to>
                                        <p:strVal val="visible"/>
                                      </p:to>
                                    </p:set>
                                    <p:animEffect transition="in" filter="fade">
                                      <p:cBhvr>
                                        <p:cTn id="24" dur="1000"/>
                                        <p:tgtEl>
                                          <p:spTgt spid="7">
                                            <p:txEl>
                                              <p:pRg st="4" end="4"/>
                                            </p:txEl>
                                          </p:spTgt>
                                        </p:tgtEl>
                                      </p:cBhvr>
                                    </p:animEffect>
                                    <p:anim calcmode="lin" valueType="num">
                                      <p:cBhvr>
                                        <p:cTn id="25"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animEffect transition="in" filter="fade">
                                      <p:cBhvr>
                                        <p:cTn id="29" dur="1000"/>
                                        <p:tgtEl>
                                          <p:spTgt spid="7">
                                            <p:txEl>
                                              <p:pRg st="6" end="6"/>
                                            </p:txEl>
                                          </p:spTgt>
                                        </p:tgtEl>
                                      </p:cBhvr>
                                    </p:animEffect>
                                    <p:anim calcmode="lin" valueType="num">
                                      <p:cBhvr>
                                        <p:cTn id="30"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7">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fade">
                                      <p:cBhvr>
                                        <p:cTn id="34" dur="1000"/>
                                        <p:tgtEl>
                                          <p:spTgt spid="7">
                                            <p:txEl>
                                              <p:pRg st="7" end="7"/>
                                            </p:txEl>
                                          </p:spTgt>
                                        </p:tgtEl>
                                      </p:cBhvr>
                                    </p:animEffect>
                                    <p:anim calcmode="lin" valueType="num">
                                      <p:cBhvr>
                                        <p:cTn id="35"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Quota Plans</a:t>
            </a:r>
          </a:p>
        </p:txBody>
      </p:sp>
      <p:sp>
        <p:nvSpPr>
          <p:cNvPr id="3" name="TextBox 2">
            <a:extLst>
              <a:ext uri="{FF2B5EF4-FFF2-40B4-BE49-F238E27FC236}">
                <a16:creationId xmlns:a16="http://schemas.microsoft.com/office/drawing/2014/main" id="{1DB24962-7304-2015-8D39-6475AEC736F6}"/>
              </a:ext>
            </a:extLst>
          </p:cNvPr>
          <p:cNvSpPr txBox="1"/>
          <p:nvPr/>
        </p:nvSpPr>
        <p:spPr>
          <a:xfrm>
            <a:off x="189756" y="1092385"/>
            <a:ext cx="11809312" cy="2308324"/>
          </a:xfrm>
          <a:prstGeom prst="rect">
            <a:avLst/>
          </a:prstGeom>
          <a:noFill/>
        </p:spPr>
        <p:txBody>
          <a:bodyPr wrap="square" rtlCol="0">
            <a:spAutoFit/>
          </a:bodyPr>
          <a:lstStyle/>
          <a:p>
            <a:r>
              <a:rPr lang="en-US" sz="1600" dirty="0">
                <a:solidFill>
                  <a:schemeClr val="bg1"/>
                </a:solidFill>
                <a:latin typeface="72" panose="020B0503030000000003" pitchFamily="34" charset="0"/>
              </a:rPr>
              <a:t>In the Cloud Foundry environment, you can further distribute the quotas that are allocated to a subaccount. This is done by creating space quota plans and assigning them to the spaces.</a:t>
            </a:r>
          </a:p>
          <a:p>
            <a:endParaRPr lang="en-US" sz="1600" dirty="0">
              <a:solidFill>
                <a:schemeClr val="bg1"/>
              </a:solidFill>
              <a:latin typeface="72" panose="020B0503030000000003" pitchFamily="34" charset="0"/>
            </a:endParaRPr>
          </a:p>
          <a:p>
            <a:r>
              <a:rPr lang="en-US" sz="1600" dirty="0">
                <a:solidFill>
                  <a:schemeClr val="bg1"/>
                </a:solidFill>
                <a:latin typeface="72" panose="020B0503030000000003" pitchFamily="34" charset="0"/>
              </a:rPr>
              <a:t>Space quota plans are optional and are used to limit how much each space can use, not to enable. If you don't create any space quota plans, all spaces in a subaccount using the Cloud Foundry environment have access to all entitlements and quotas in that subaccount. This means that one space could use up all the quota in a subaccount. </a:t>
            </a:r>
          </a:p>
          <a:p>
            <a:endParaRPr lang="en-US" sz="1600" dirty="0">
              <a:solidFill>
                <a:schemeClr val="bg1"/>
              </a:solidFill>
              <a:latin typeface="72" panose="020B0503030000000003" pitchFamily="34" charset="0"/>
            </a:endParaRPr>
          </a:p>
          <a:p>
            <a:r>
              <a:rPr lang="en-US" sz="1600" dirty="0">
                <a:solidFill>
                  <a:schemeClr val="bg1"/>
                </a:solidFill>
                <a:latin typeface="72" panose="020B0503030000000003" pitchFamily="34" charset="0"/>
              </a:rPr>
              <a:t>If you want to prevent that from happening and set a limit to how much each space can use from the total quota available in the subaccount, you can use quota plans and assign them to spaces.</a:t>
            </a:r>
          </a:p>
        </p:txBody>
      </p:sp>
    </p:spTree>
    <p:extLst>
      <p:ext uri="{BB962C8B-B14F-4D97-AF65-F5344CB8AC3E}">
        <p14:creationId xmlns:p14="http://schemas.microsoft.com/office/powerpoint/2010/main" val="112614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anim calcmode="lin" valueType="num">
                                      <p:cBhvr>
                                        <p:cTn id="1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Build New Applications</a:t>
            </a:r>
          </a:p>
        </p:txBody>
      </p:sp>
    </p:spTree>
    <p:extLst>
      <p:ext uri="{BB962C8B-B14F-4D97-AF65-F5344CB8AC3E}">
        <p14:creationId xmlns:p14="http://schemas.microsoft.com/office/powerpoint/2010/main" val="147878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Extend Existing Applications</a:t>
            </a:r>
          </a:p>
        </p:txBody>
      </p:sp>
    </p:spTree>
    <p:extLst>
      <p:ext uri="{BB962C8B-B14F-4D97-AF65-F5344CB8AC3E}">
        <p14:creationId xmlns:p14="http://schemas.microsoft.com/office/powerpoint/2010/main" val="3340257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Use intelligent Technologies</a:t>
            </a:r>
          </a:p>
        </p:txBody>
      </p:sp>
    </p:spTree>
    <p:extLst>
      <p:ext uri="{BB962C8B-B14F-4D97-AF65-F5344CB8AC3E}">
        <p14:creationId xmlns:p14="http://schemas.microsoft.com/office/powerpoint/2010/main" val="237575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BTP Use Cases – SAP Owned Solutions</a:t>
            </a:r>
          </a:p>
        </p:txBody>
      </p:sp>
    </p:spTree>
    <p:extLst>
      <p:ext uri="{BB962C8B-B14F-4D97-AF65-F5344CB8AC3E}">
        <p14:creationId xmlns:p14="http://schemas.microsoft.com/office/powerpoint/2010/main" val="3569072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kiing &amp; snowboarding | Verbier - Val de Bagnes | Office du Tourisme">
            <a:extLst>
              <a:ext uri="{FF2B5EF4-FFF2-40B4-BE49-F238E27FC236}">
                <a16:creationId xmlns:a16="http://schemas.microsoft.com/office/drawing/2014/main" id="{FB2A06C6-4072-44CB-A6A0-DFD7B99FE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893"/>
            <a:ext cx="12188825" cy="68562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E8437BB-909A-48EB-B662-A7F590544E70}"/>
              </a:ext>
            </a:extLst>
          </p:cNvPr>
          <p:cNvSpPr txBox="1"/>
          <p:nvPr/>
        </p:nvSpPr>
        <p:spPr>
          <a:xfrm>
            <a:off x="2465466" y="2210222"/>
            <a:ext cx="7876566" cy="1107707"/>
          </a:xfrm>
          <a:prstGeom prst="rect">
            <a:avLst/>
          </a:prstGeom>
          <a:noFill/>
        </p:spPr>
        <p:txBody>
          <a:bodyPr wrap="square" rtlCol="0">
            <a:spAutoFit/>
          </a:bodyPr>
          <a:lstStyle/>
          <a:p>
            <a:r>
              <a:rPr lang="en-US" sz="6598" dirty="0">
                <a:latin typeface="Arial Black" panose="020B0A04020102020204" pitchFamily="34" charset="0"/>
              </a:rPr>
              <a:t>INTRODUCTION</a:t>
            </a:r>
          </a:p>
        </p:txBody>
      </p:sp>
      <p:pic>
        <p:nvPicPr>
          <p:cNvPr id="5" name="Picture 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12227" y="-54510"/>
            <a:ext cx="1576598" cy="1557213"/>
          </a:xfrm>
          <a:prstGeom prst="rect">
            <a:avLst/>
          </a:prstGeom>
        </p:spPr>
      </p:pic>
    </p:spTree>
    <p:extLst>
      <p:ext uri="{BB962C8B-B14F-4D97-AF65-F5344CB8AC3E}">
        <p14:creationId xmlns:p14="http://schemas.microsoft.com/office/powerpoint/2010/main" val="3010409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sz="3600" dirty="0">
                <a:latin typeface="Cooper Black" panose="0208090404030B020404" pitchFamily="18" charset="0"/>
              </a:rPr>
              <a:t>Business Application Studio</a:t>
            </a:r>
            <a:endParaRPr lang="en-US" dirty="0"/>
          </a:p>
        </p:txBody>
      </p:sp>
      <p:sp>
        <p:nvSpPr>
          <p:cNvPr id="6" name="TextBox 5">
            <a:extLst>
              <a:ext uri="{FF2B5EF4-FFF2-40B4-BE49-F238E27FC236}">
                <a16:creationId xmlns:a16="http://schemas.microsoft.com/office/drawing/2014/main" id="{C594CE1D-B3DA-A62D-88CA-50DE7E765445}"/>
              </a:ext>
            </a:extLst>
          </p:cNvPr>
          <p:cNvSpPr txBox="1"/>
          <p:nvPr/>
        </p:nvSpPr>
        <p:spPr>
          <a:xfrm>
            <a:off x="94877" y="980728"/>
            <a:ext cx="11999069" cy="2554545"/>
          </a:xfrm>
          <a:prstGeom prst="rect">
            <a:avLst/>
          </a:prstGeom>
          <a:noFill/>
        </p:spPr>
        <p:txBody>
          <a:bodyPr wrap="square">
            <a:spAutoFit/>
          </a:bodyPr>
          <a:lstStyle/>
          <a:p>
            <a:pPr algn="l"/>
            <a:r>
              <a:rPr lang="en-US" sz="2000" b="0" i="0" dirty="0">
                <a:solidFill>
                  <a:schemeClr val="bg1"/>
                </a:solidFill>
                <a:effectLst/>
                <a:latin typeface="72-Regular"/>
              </a:rPr>
              <a:t>SAP Business Application Studio is a development environment available on SAP Business Technology Platform. Before you can start developing using SAP Business Application Studio, administrators must perform the required onboarding steps that are described in this tutorial.</a:t>
            </a:r>
          </a:p>
          <a:p>
            <a:pPr algn="l"/>
            <a:r>
              <a:rPr lang="en-US" sz="2000" b="0" i="0" dirty="0">
                <a:solidFill>
                  <a:schemeClr val="bg1"/>
                </a:solidFill>
                <a:effectLst/>
                <a:latin typeface="72-Regular"/>
              </a:rPr>
              <a:t>In an Enterprise Account you can set up SAP Business Application Studio as a Free-Tier service by checking its </a:t>
            </a:r>
            <a:r>
              <a:rPr lang="en-US" sz="2000" b="0" i="0" dirty="0">
                <a:solidFill>
                  <a:schemeClr val="bg1"/>
                </a:solidFill>
                <a:effectLst/>
                <a:latin typeface="72-Bold"/>
              </a:rPr>
              <a:t>free</a:t>
            </a:r>
            <a:r>
              <a:rPr lang="en-US" sz="2000" b="0" i="0" dirty="0">
                <a:solidFill>
                  <a:schemeClr val="bg1"/>
                </a:solidFill>
                <a:effectLst/>
                <a:latin typeface="72-Regular"/>
              </a:rPr>
              <a:t> plan during its entitlement configuration.</a:t>
            </a:r>
          </a:p>
          <a:p>
            <a:br>
              <a:rPr lang="en-US" sz="2000" dirty="0">
                <a:solidFill>
                  <a:schemeClr val="bg1"/>
                </a:solidFill>
              </a:rPr>
            </a:br>
            <a:br>
              <a:rPr lang="en-US" sz="2000" dirty="0">
                <a:solidFill>
                  <a:schemeClr val="bg1"/>
                </a:solidFill>
              </a:rPr>
            </a:br>
            <a:endParaRPr lang="en-US" sz="2000" dirty="0">
              <a:solidFill>
                <a:schemeClr val="bg1"/>
              </a:solidFill>
            </a:endParaRPr>
          </a:p>
        </p:txBody>
      </p:sp>
      <p:pic>
        <p:nvPicPr>
          <p:cNvPr id="1026" name="Picture 2" descr="launch sap business application studio">
            <a:extLst>
              <a:ext uri="{FF2B5EF4-FFF2-40B4-BE49-F238E27FC236}">
                <a16:creationId xmlns:a16="http://schemas.microsoft.com/office/drawing/2014/main" id="{45B63570-F26D-A3DA-B361-D7EDE2AAA57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22004" y="2852936"/>
            <a:ext cx="6696744"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8388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Dev Space in BAS</a:t>
            </a:r>
          </a:p>
        </p:txBody>
      </p:sp>
      <p:sp>
        <p:nvSpPr>
          <p:cNvPr id="17" name="Rectangle 16">
            <a:extLst>
              <a:ext uri="{FF2B5EF4-FFF2-40B4-BE49-F238E27FC236}">
                <a16:creationId xmlns:a16="http://schemas.microsoft.com/office/drawing/2014/main" id="{BDC1B650-F7AB-4DF4-479E-6E9EA76770BC}"/>
              </a:ext>
            </a:extLst>
          </p:cNvPr>
          <p:cNvSpPr/>
          <p:nvPr/>
        </p:nvSpPr>
        <p:spPr>
          <a:xfrm>
            <a:off x="981844" y="5805264"/>
            <a:ext cx="10009112" cy="711081"/>
          </a:xfrm>
          <a:prstGeom prst="rect">
            <a:avLst/>
          </a:prstGeom>
          <a:solidFill>
            <a:schemeClr val="accent4">
              <a:lumMod val="75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ln w="22225">
                  <a:solidFill>
                    <a:schemeClr val="accent2"/>
                  </a:solidFill>
                  <a:prstDash val="solid"/>
                </a:ln>
                <a:solidFill>
                  <a:schemeClr val="accent2">
                    <a:lumMod val="40000"/>
                    <a:lumOff val="60000"/>
                  </a:schemeClr>
                </a:solidFill>
              </a:rPr>
              <a:t>IaaS – Infrastructure as a Service</a:t>
            </a:r>
            <a:endParaRPr lang="en-US" dirty="0"/>
          </a:p>
        </p:txBody>
      </p:sp>
      <p:sp>
        <p:nvSpPr>
          <p:cNvPr id="18" name="Rectangle 17">
            <a:extLst>
              <a:ext uri="{FF2B5EF4-FFF2-40B4-BE49-F238E27FC236}">
                <a16:creationId xmlns:a16="http://schemas.microsoft.com/office/drawing/2014/main" id="{DD1DB476-E02C-82F6-8D1A-6016946C24F4}"/>
              </a:ext>
            </a:extLst>
          </p:cNvPr>
          <p:cNvSpPr/>
          <p:nvPr/>
        </p:nvSpPr>
        <p:spPr>
          <a:xfrm>
            <a:off x="986946" y="4437112"/>
            <a:ext cx="10009112" cy="1115319"/>
          </a:xfrm>
          <a:prstGeom prst="rect">
            <a:avLst/>
          </a:prstGeom>
          <a:solidFill>
            <a:schemeClr val="accent4">
              <a:lumMod val="75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ln w="22225">
                  <a:solidFill>
                    <a:schemeClr val="accent2"/>
                  </a:solidFill>
                  <a:prstDash val="solid"/>
                </a:ln>
                <a:solidFill>
                  <a:schemeClr val="accent2">
                    <a:lumMod val="40000"/>
                    <a:lumOff val="60000"/>
                  </a:schemeClr>
                </a:solidFill>
              </a:rPr>
              <a:t>SAP BTP – Platform as a Service</a:t>
            </a:r>
            <a:endParaRPr lang="en-US" dirty="0"/>
          </a:p>
        </p:txBody>
      </p:sp>
      <p:sp>
        <p:nvSpPr>
          <p:cNvPr id="19" name="Rectangle 18">
            <a:extLst>
              <a:ext uri="{FF2B5EF4-FFF2-40B4-BE49-F238E27FC236}">
                <a16:creationId xmlns:a16="http://schemas.microsoft.com/office/drawing/2014/main" id="{89EEE269-6CAC-FCAE-3101-01FB77B70447}"/>
              </a:ext>
            </a:extLst>
          </p:cNvPr>
          <p:cNvSpPr/>
          <p:nvPr/>
        </p:nvSpPr>
        <p:spPr>
          <a:xfrm>
            <a:off x="981844" y="3473198"/>
            <a:ext cx="10009112" cy="711081"/>
          </a:xfrm>
          <a:prstGeom prst="rect">
            <a:avLst/>
          </a:prstGeom>
          <a:solidFill>
            <a:schemeClr val="accent4">
              <a:lumMod val="75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ln w="22225">
                  <a:solidFill>
                    <a:schemeClr val="accent2"/>
                  </a:solidFill>
                  <a:prstDash val="solid"/>
                </a:ln>
                <a:solidFill>
                  <a:schemeClr val="accent2">
                    <a:lumMod val="40000"/>
                    <a:lumOff val="60000"/>
                  </a:schemeClr>
                </a:solidFill>
              </a:rPr>
              <a:t>SAP BAS – Business App Studio</a:t>
            </a:r>
            <a:endParaRPr lang="en-US" dirty="0"/>
          </a:p>
        </p:txBody>
      </p:sp>
      <p:sp>
        <p:nvSpPr>
          <p:cNvPr id="20" name="Smiley Face 19">
            <a:extLst>
              <a:ext uri="{FF2B5EF4-FFF2-40B4-BE49-F238E27FC236}">
                <a16:creationId xmlns:a16="http://schemas.microsoft.com/office/drawing/2014/main" id="{5939B698-1347-5870-D247-F9E45CA78A21}"/>
              </a:ext>
            </a:extLst>
          </p:cNvPr>
          <p:cNvSpPr/>
          <p:nvPr/>
        </p:nvSpPr>
        <p:spPr>
          <a:xfrm>
            <a:off x="1125860" y="784925"/>
            <a:ext cx="792088" cy="711081"/>
          </a:xfrm>
          <a:prstGeom prst="smileyFac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miley Face 20">
            <a:extLst>
              <a:ext uri="{FF2B5EF4-FFF2-40B4-BE49-F238E27FC236}">
                <a16:creationId xmlns:a16="http://schemas.microsoft.com/office/drawing/2014/main" id="{C126ABD9-EFE0-A42A-B1F7-43C982841B4F}"/>
              </a:ext>
            </a:extLst>
          </p:cNvPr>
          <p:cNvSpPr/>
          <p:nvPr/>
        </p:nvSpPr>
        <p:spPr>
          <a:xfrm>
            <a:off x="2710036" y="784925"/>
            <a:ext cx="792088" cy="711081"/>
          </a:xfrm>
          <a:prstGeom prst="smileyFac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miley Face 21">
            <a:extLst>
              <a:ext uri="{FF2B5EF4-FFF2-40B4-BE49-F238E27FC236}">
                <a16:creationId xmlns:a16="http://schemas.microsoft.com/office/drawing/2014/main" id="{38EFB29A-3506-2B63-2C81-189C0D48D09E}"/>
              </a:ext>
            </a:extLst>
          </p:cNvPr>
          <p:cNvSpPr/>
          <p:nvPr/>
        </p:nvSpPr>
        <p:spPr>
          <a:xfrm>
            <a:off x="4438228" y="784925"/>
            <a:ext cx="792088" cy="711081"/>
          </a:xfrm>
          <a:prstGeom prst="smileyFac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miley Face 22">
            <a:extLst>
              <a:ext uri="{FF2B5EF4-FFF2-40B4-BE49-F238E27FC236}">
                <a16:creationId xmlns:a16="http://schemas.microsoft.com/office/drawing/2014/main" id="{806381B3-A5F3-9EEE-09FA-6C62C392C21A}"/>
              </a:ext>
            </a:extLst>
          </p:cNvPr>
          <p:cNvSpPr/>
          <p:nvPr/>
        </p:nvSpPr>
        <p:spPr>
          <a:xfrm>
            <a:off x="6241331" y="784923"/>
            <a:ext cx="792088" cy="711081"/>
          </a:xfrm>
          <a:prstGeom prst="smileyFac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miley Face 23">
            <a:extLst>
              <a:ext uri="{FF2B5EF4-FFF2-40B4-BE49-F238E27FC236}">
                <a16:creationId xmlns:a16="http://schemas.microsoft.com/office/drawing/2014/main" id="{B1A74A0F-0775-3446-1858-4CEFA8F955A0}"/>
              </a:ext>
            </a:extLst>
          </p:cNvPr>
          <p:cNvSpPr/>
          <p:nvPr/>
        </p:nvSpPr>
        <p:spPr>
          <a:xfrm>
            <a:off x="8304471" y="784923"/>
            <a:ext cx="792088" cy="711081"/>
          </a:xfrm>
          <a:prstGeom prst="smileyFac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16401AF4-348B-66F7-3106-0A6B01EAFF5E}"/>
              </a:ext>
            </a:extLst>
          </p:cNvPr>
          <p:cNvSpPr txBox="1"/>
          <p:nvPr/>
        </p:nvSpPr>
        <p:spPr>
          <a:xfrm>
            <a:off x="5734372" y="1628800"/>
            <a:ext cx="6264696" cy="1477328"/>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rgbClr val="FF0000"/>
                </a:solidFill>
              </a:rPr>
              <a:t>We don’t want a single developer to consume all the available resources</a:t>
            </a:r>
          </a:p>
          <a:p>
            <a:pPr marL="285750" indent="-285750">
              <a:buFont typeface="Arial" panose="020B0604020202020204" pitchFamily="34" charset="0"/>
              <a:buChar char="•"/>
            </a:pPr>
            <a:r>
              <a:rPr lang="en-US" sz="1800" dirty="0">
                <a:solidFill>
                  <a:srgbClr val="FF0000"/>
                </a:solidFill>
              </a:rPr>
              <a:t>We want a clear isolation of one developer with another</a:t>
            </a:r>
          </a:p>
          <a:p>
            <a:pPr marL="285750" indent="-285750">
              <a:buFont typeface="Arial" panose="020B0604020202020204" pitchFamily="34" charset="0"/>
              <a:buChar char="•"/>
            </a:pPr>
            <a:r>
              <a:rPr lang="en-US" sz="1800" dirty="0">
                <a:solidFill>
                  <a:srgbClr val="FF0000"/>
                </a:solidFill>
              </a:rPr>
              <a:t>Pre-configured by sap for specific development</a:t>
            </a:r>
          </a:p>
          <a:p>
            <a:r>
              <a:rPr lang="en-US" sz="1800" dirty="0">
                <a:solidFill>
                  <a:srgbClr val="FF0000"/>
                </a:solidFill>
              </a:rPr>
              <a:t>Solution - Virtualize</a:t>
            </a:r>
          </a:p>
        </p:txBody>
      </p:sp>
      <p:sp>
        <p:nvSpPr>
          <p:cNvPr id="26" name="Rectangle 25">
            <a:extLst>
              <a:ext uri="{FF2B5EF4-FFF2-40B4-BE49-F238E27FC236}">
                <a16:creationId xmlns:a16="http://schemas.microsoft.com/office/drawing/2014/main" id="{7BA8F4EC-11B3-5EFF-EF93-2BA08C3E35A3}"/>
              </a:ext>
            </a:extLst>
          </p:cNvPr>
          <p:cNvSpPr/>
          <p:nvPr/>
        </p:nvSpPr>
        <p:spPr>
          <a:xfrm>
            <a:off x="981844" y="2060848"/>
            <a:ext cx="1296144" cy="104528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Dev Space</a:t>
            </a:r>
          </a:p>
        </p:txBody>
      </p:sp>
      <p:sp>
        <p:nvSpPr>
          <p:cNvPr id="27" name="Rectangle 26">
            <a:extLst>
              <a:ext uri="{FF2B5EF4-FFF2-40B4-BE49-F238E27FC236}">
                <a16:creationId xmlns:a16="http://schemas.microsoft.com/office/drawing/2014/main" id="{DBD2BB0E-599E-0962-4C77-91109A4D9C54}"/>
              </a:ext>
            </a:extLst>
          </p:cNvPr>
          <p:cNvSpPr/>
          <p:nvPr/>
        </p:nvSpPr>
        <p:spPr>
          <a:xfrm>
            <a:off x="2458008" y="2058700"/>
            <a:ext cx="1296144" cy="104528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Dev Space</a:t>
            </a:r>
          </a:p>
        </p:txBody>
      </p:sp>
      <p:sp>
        <p:nvSpPr>
          <p:cNvPr id="28" name="Rectangle 27">
            <a:extLst>
              <a:ext uri="{FF2B5EF4-FFF2-40B4-BE49-F238E27FC236}">
                <a16:creationId xmlns:a16="http://schemas.microsoft.com/office/drawing/2014/main" id="{FA7CD5C9-81B7-2433-A65B-748BA1E9CCAD}"/>
              </a:ext>
            </a:extLst>
          </p:cNvPr>
          <p:cNvSpPr/>
          <p:nvPr/>
        </p:nvSpPr>
        <p:spPr>
          <a:xfrm>
            <a:off x="3946987" y="2037670"/>
            <a:ext cx="1296144" cy="104528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Dev Space</a:t>
            </a:r>
          </a:p>
        </p:txBody>
      </p:sp>
      <p:sp>
        <p:nvSpPr>
          <p:cNvPr id="29" name="Explosion: 8 Points 28">
            <a:extLst>
              <a:ext uri="{FF2B5EF4-FFF2-40B4-BE49-F238E27FC236}">
                <a16:creationId xmlns:a16="http://schemas.microsoft.com/office/drawing/2014/main" id="{D2C17AAB-8CC5-373A-CEA9-A57771005ED2}"/>
              </a:ext>
            </a:extLst>
          </p:cNvPr>
          <p:cNvSpPr/>
          <p:nvPr/>
        </p:nvSpPr>
        <p:spPr>
          <a:xfrm>
            <a:off x="646896" y="1808015"/>
            <a:ext cx="839004" cy="597895"/>
          </a:xfrm>
          <a:prstGeom prst="irregularSeal1">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445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Micro Service Architecture</a:t>
            </a:r>
          </a:p>
        </p:txBody>
      </p:sp>
      <p:sp>
        <p:nvSpPr>
          <p:cNvPr id="3" name="TextBox 2">
            <a:extLst>
              <a:ext uri="{FF2B5EF4-FFF2-40B4-BE49-F238E27FC236}">
                <a16:creationId xmlns:a16="http://schemas.microsoft.com/office/drawing/2014/main" id="{6B46F0C4-CAEF-2FAE-6F66-A0938CABF11C}"/>
              </a:ext>
            </a:extLst>
          </p:cNvPr>
          <p:cNvSpPr txBox="1"/>
          <p:nvPr/>
        </p:nvSpPr>
        <p:spPr>
          <a:xfrm>
            <a:off x="189756" y="1148458"/>
            <a:ext cx="7280328" cy="3200876"/>
          </a:xfrm>
          <a:prstGeom prst="rect">
            <a:avLst/>
          </a:prstGeom>
          <a:noFill/>
        </p:spPr>
        <p:txBody>
          <a:bodyPr wrap="square" rtlCol="0">
            <a:spAutoFit/>
          </a:bodyPr>
          <a:lstStyle/>
          <a:p>
            <a:pPr defTabSz="914400">
              <a:spcBef>
                <a:spcPts val="300"/>
              </a:spcBef>
              <a:spcAft>
                <a:spcPts val="300"/>
              </a:spcAft>
            </a:pPr>
            <a:r>
              <a:rPr lang="en-US" sz="1800" dirty="0">
                <a:solidFill>
                  <a:schemeClr val="bg1"/>
                </a:solidFill>
                <a:latin typeface="Arial" panose="020B0604020202020204" pitchFamily="34" charset="0"/>
              </a:rPr>
              <a:t>Characteristics of the traditional model</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SAP systems are one large logical system with a single (SQL) DB</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Transactional consistency for all data is guaranteed</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Big, infrequent releases with high risk</a:t>
            </a:r>
          </a:p>
          <a:p>
            <a:pPr defTabSz="914400">
              <a:spcBef>
                <a:spcPts val="300"/>
              </a:spcBef>
              <a:spcAft>
                <a:spcPts val="300"/>
              </a:spcAft>
            </a:pPr>
            <a:r>
              <a:rPr lang="en-US" sz="1800" dirty="0">
                <a:solidFill>
                  <a:schemeClr val="bg1"/>
                </a:solidFill>
                <a:latin typeface="Arial" panose="020B0604020202020204" pitchFamily="34" charset="0"/>
              </a:rPr>
              <a:t>Hard to apply cloud requirements</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Monolith must be built, tested, deployed, and scaled as a whole</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Vertical scaling* is limited, cost is non-linear</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Systems often poorly utilized (dev-test, non-peak-times)</a:t>
            </a:r>
          </a:p>
          <a:p>
            <a:pPr marL="285750" indent="-285750" defTabSz="914400">
              <a:spcBef>
                <a:spcPts val="300"/>
              </a:spcBef>
              <a:spcAft>
                <a:spcPts val="300"/>
              </a:spcAft>
              <a:buFont typeface="Arial" panose="020B0604020202020204" pitchFamily="34" charset="0"/>
              <a:buChar char="•"/>
            </a:pPr>
            <a:r>
              <a:rPr lang="en-US" sz="1800" dirty="0">
                <a:solidFill>
                  <a:schemeClr val="bg1"/>
                </a:solidFill>
                <a:latin typeface="Arial" panose="020B0604020202020204" pitchFamily="34" charset="0"/>
              </a:rPr>
              <a:t>High availability setup requires almost double the infrastructure</a:t>
            </a:r>
            <a:endParaRPr lang="en-US" dirty="0">
              <a:solidFill>
                <a:schemeClr val="bg1"/>
              </a:solidFill>
              <a:latin typeface="Arial"/>
            </a:endParaRPr>
          </a:p>
        </p:txBody>
      </p:sp>
      <p:pic>
        <p:nvPicPr>
          <p:cNvPr id="4" name="Picture 3">
            <a:extLst>
              <a:ext uri="{FF2B5EF4-FFF2-40B4-BE49-F238E27FC236}">
                <a16:creationId xmlns:a16="http://schemas.microsoft.com/office/drawing/2014/main" id="{41C72253-0E4B-D1B3-5E5D-58873937ED3D}"/>
              </a:ext>
            </a:extLst>
          </p:cNvPr>
          <p:cNvPicPr>
            <a:picLocks noChangeAspect="1"/>
          </p:cNvPicPr>
          <p:nvPr/>
        </p:nvPicPr>
        <p:blipFill>
          <a:blip r:embed="rId2"/>
          <a:stretch>
            <a:fillRect/>
          </a:stretch>
        </p:blipFill>
        <p:spPr>
          <a:xfrm>
            <a:off x="8865308" y="1453313"/>
            <a:ext cx="2293819" cy="2758679"/>
          </a:xfrm>
          <a:prstGeom prst="rect">
            <a:avLst/>
          </a:prstGeom>
        </p:spPr>
      </p:pic>
      <p:sp>
        <p:nvSpPr>
          <p:cNvPr id="5" name="TextBox 4">
            <a:extLst>
              <a:ext uri="{FF2B5EF4-FFF2-40B4-BE49-F238E27FC236}">
                <a16:creationId xmlns:a16="http://schemas.microsoft.com/office/drawing/2014/main" id="{31E330A4-D61C-27E3-CBEC-3967F0681B93}"/>
              </a:ext>
            </a:extLst>
          </p:cNvPr>
          <p:cNvSpPr txBox="1"/>
          <p:nvPr/>
        </p:nvSpPr>
        <p:spPr>
          <a:xfrm>
            <a:off x="0" y="4712868"/>
            <a:ext cx="12192000" cy="1200329"/>
          </a:xfrm>
          <a:prstGeom prst="rect">
            <a:avLst/>
          </a:prstGeom>
          <a:solidFill>
            <a:srgbClr val="5B9BD5"/>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rgbClr val="FFFFFF"/>
                </a:solidFill>
                <a:effectLst/>
                <a:uLnTx/>
                <a:uFillTx/>
                <a:latin typeface="Arial-ItalicMT"/>
              </a:rPr>
              <a:t>“Microservice architecture is an approach to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developing a single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application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as a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suite of small services</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 each running in its own process and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communicating with lightweight mechanisms</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 often an HTTP REST API. These services are built around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business capabilities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and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independently deployable </a:t>
            </a:r>
            <a:r>
              <a:rPr kumimoji="0" lang="en-US" sz="1800" b="0" i="1" u="none" strike="noStrike" kern="0" cap="none" spc="0" normalizeH="0" baseline="0" noProof="0" dirty="0">
                <a:ln>
                  <a:noFill/>
                </a:ln>
                <a:solidFill>
                  <a:srgbClr val="FFFFFF"/>
                </a:solidFill>
                <a:effectLst/>
                <a:uLnTx/>
                <a:uFillTx/>
                <a:latin typeface="Arial" panose="020B0604020202020204" pitchFamily="34" charset="0"/>
              </a:rPr>
              <a:t>by </a:t>
            </a:r>
            <a:r>
              <a:rPr kumimoji="0" lang="en-US" sz="1800" b="1" i="1" u="none" strike="noStrike" kern="0" cap="none" spc="0" normalizeH="0" baseline="0" noProof="0" dirty="0">
                <a:ln>
                  <a:noFill/>
                </a:ln>
                <a:solidFill>
                  <a:srgbClr val="FFFFFF"/>
                </a:solidFill>
                <a:effectLst/>
                <a:uLnTx/>
                <a:uFillTx/>
                <a:latin typeface="Arial" panose="020B0604020202020204" pitchFamily="34" charset="0"/>
              </a:rPr>
              <a:t>fully automated deployment </a:t>
            </a:r>
            <a:r>
              <a:rPr kumimoji="0" lang="en-US" sz="1800" b="0" i="1" u="none" strike="noStrike" kern="0" cap="none" spc="0" normalizeH="0" baseline="0" noProof="0" dirty="0">
                <a:ln>
                  <a:noFill/>
                </a:ln>
                <a:solidFill>
                  <a:srgbClr val="FFFFFF"/>
                </a:solidFill>
                <a:effectLst/>
                <a:uLnTx/>
                <a:uFillTx/>
                <a:latin typeface="Arial-ItalicMT"/>
              </a:rPr>
              <a:t>machinery.” </a:t>
            </a:r>
            <a:endParaRPr kumimoji="0" lang="en-US" sz="1800" b="0" i="0" u="none" strike="noStrike" kern="0" cap="none" spc="0" normalizeH="0" baseline="0" noProof="0" dirty="0">
              <a:ln>
                <a:noFill/>
              </a:ln>
              <a:solidFill>
                <a:srgbClr val="FFFFFF"/>
              </a:solidFill>
              <a:effectLst/>
              <a:uLnTx/>
              <a:uFillTx/>
              <a:latin typeface="Arial"/>
            </a:endParaRPr>
          </a:p>
        </p:txBody>
      </p:sp>
    </p:spTree>
    <p:extLst>
      <p:ext uri="{BB962C8B-B14F-4D97-AF65-F5344CB8AC3E}">
        <p14:creationId xmlns:p14="http://schemas.microsoft.com/office/powerpoint/2010/main" val="590994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Advantage of Microservices</a:t>
            </a:r>
          </a:p>
        </p:txBody>
      </p:sp>
      <p:sp>
        <p:nvSpPr>
          <p:cNvPr id="3" name="TextBox 2">
            <a:extLst>
              <a:ext uri="{FF2B5EF4-FFF2-40B4-BE49-F238E27FC236}">
                <a16:creationId xmlns:a16="http://schemas.microsoft.com/office/drawing/2014/main" id="{6662F91A-002F-E92F-75AE-69250A955D1B}"/>
              </a:ext>
            </a:extLst>
          </p:cNvPr>
          <p:cNvSpPr txBox="1"/>
          <p:nvPr/>
        </p:nvSpPr>
        <p:spPr>
          <a:xfrm>
            <a:off x="655321" y="1199418"/>
            <a:ext cx="11696243" cy="1200329"/>
          </a:xfrm>
          <a:prstGeom prst="rect">
            <a:avLst/>
          </a:prstGeom>
          <a:noFill/>
        </p:spPr>
        <p:txBody>
          <a:bodyPr wrap="square" rtlCol="0">
            <a:spAutoFit/>
          </a:bodyPr>
          <a:lstStyle/>
          <a:p>
            <a:pPr defTabSz="914400"/>
            <a:r>
              <a:rPr lang="en-US" sz="1800" dirty="0">
                <a:solidFill>
                  <a:schemeClr val="bg1"/>
                </a:solidFill>
                <a:latin typeface="Arial" panose="020B0604020202020204" pitchFamily="34" charset="0"/>
              </a:rPr>
              <a:t>Each microservice runs in a </a:t>
            </a:r>
            <a:r>
              <a:rPr lang="en-US" sz="1800" b="1" dirty="0">
                <a:solidFill>
                  <a:schemeClr val="bg1"/>
                </a:solidFill>
                <a:latin typeface="Arial" panose="020B0604020202020204" pitchFamily="34" charset="0"/>
              </a:rPr>
              <a:t>separate process / container</a:t>
            </a:r>
            <a:r>
              <a:rPr lang="en-US" sz="1800" dirty="0">
                <a:solidFill>
                  <a:schemeClr val="bg1"/>
                </a:solidFill>
                <a:latin typeface="Arial" panose="020B0604020202020204" pitchFamily="34" charset="0"/>
              </a:rPr>
              <a:t>.</a:t>
            </a:r>
          </a:p>
          <a:p>
            <a:pPr defTabSz="914400"/>
            <a:r>
              <a:rPr lang="en-US" sz="1800" dirty="0">
                <a:solidFill>
                  <a:schemeClr val="bg1"/>
                </a:solidFill>
                <a:latin typeface="Arial" panose="020B0604020202020204" pitchFamily="34" charset="0"/>
              </a:rPr>
              <a:t>This enables them to</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Be deployed individually and frequently</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(Auto)scale independently to varying loads</a:t>
            </a:r>
            <a:endParaRPr lang="en-US" dirty="0">
              <a:solidFill>
                <a:schemeClr val="bg1"/>
              </a:solidFill>
              <a:latin typeface="Arial"/>
            </a:endParaRPr>
          </a:p>
        </p:txBody>
      </p:sp>
      <p:pic>
        <p:nvPicPr>
          <p:cNvPr id="4" name="Picture 3">
            <a:extLst>
              <a:ext uri="{FF2B5EF4-FFF2-40B4-BE49-F238E27FC236}">
                <a16:creationId xmlns:a16="http://schemas.microsoft.com/office/drawing/2014/main" id="{7F16E9B3-B747-B1D0-3792-6B0F2B11B96E}"/>
              </a:ext>
            </a:extLst>
          </p:cNvPr>
          <p:cNvPicPr>
            <a:picLocks noChangeAspect="1"/>
          </p:cNvPicPr>
          <p:nvPr/>
        </p:nvPicPr>
        <p:blipFill rotWithShape="1">
          <a:blip r:embed="rId2"/>
          <a:srcRect t="12736" b="9086"/>
          <a:stretch/>
        </p:blipFill>
        <p:spPr>
          <a:xfrm>
            <a:off x="655321" y="2614192"/>
            <a:ext cx="8794242" cy="1376219"/>
          </a:xfrm>
          <a:prstGeom prst="rect">
            <a:avLst/>
          </a:prstGeom>
        </p:spPr>
      </p:pic>
      <p:sp>
        <p:nvSpPr>
          <p:cNvPr id="5" name="TextBox 4">
            <a:extLst>
              <a:ext uri="{FF2B5EF4-FFF2-40B4-BE49-F238E27FC236}">
                <a16:creationId xmlns:a16="http://schemas.microsoft.com/office/drawing/2014/main" id="{1C6873DE-5BCB-B93C-F7C3-ADF84D51A7DD}"/>
              </a:ext>
            </a:extLst>
          </p:cNvPr>
          <p:cNvSpPr txBox="1"/>
          <p:nvPr/>
        </p:nvSpPr>
        <p:spPr>
          <a:xfrm>
            <a:off x="655321" y="4204857"/>
            <a:ext cx="5154929" cy="1815882"/>
          </a:xfrm>
          <a:prstGeom prst="rect">
            <a:avLst/>
          </a:prstGeom>
          <a:noFill/>
        </p:spPr>
        <p:txBody>
          <a:bodyPr wrap="square">
            <a:spAutoFit/>
          </a:bodyPr>
          <a:lstStyle/>
          <a:p>
            <a:pPr defTabSz="914400"/>
            <a:r>
              <a:rPr lang="en-US" sz="2000" b="1" dirty="0">
                <a:solidFill>
                  <a:schemeClr val="bg1"/>
                </a:solidFill>
                <a:latin typeface="Arial" panose="020B0604020202020204" pitchFamily="34" charset="0"/>
              </a:rPr>
              <a:t>You can use technologies and languages that best fit the problem *</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Microservices are self-contained, i.e. no shared data stores (!)</a:t>
            </a:r>
          </a:p>
          <a:p>
            <a:pPr marL="285750" indent="-285750" defTabSz="914400">
              <a:buFont typeface="Arial" panose="020B0604020202020204" pitchFamily="34" charset="0"/>
              <a:buChar char="•"/>
            </a:pPr>
            <a:r>
              <a:rPr lang="en-US" sz="1800" dirty="0">
                <a:solidFill>
                  <a:schemeClr val="bg1"/>
                </a:solidFill>
                <a:latin typeface="Arial" panose="020B0604020202020204" pitchFamily="34" charset="0"/>
              </a:rPr>
              <a:t>Using the right tools impacts productivity and performance</a:t>
            </a:r>
            <a:endParaRPr lang="en-US" sz="1800" dirty="0">
              <a:solidFill>
                <a:schemeClr val="bg1"/>
              </a:solidFill>
              <a:latin typeface="Arial"/>
            </a:endParaRPr>
          </a:p>
        </p:txBody>
      </p:sp>
      <p:pic>
        <p:nvPicPr>
          <p:cNvPr id="6" name="Picture 5">
            <a:extLst>
              <a:ext uri="{FF2B5EF4-FFF2-40B4-BE49-F238E27FC236}">
                <a16:creationId xmlns:a16="http://schemas.microsoft.com/office/drawing/2014/main" id="{20C37240-3625-D23D-C6E5-2860D5257C30}"/>
              </a:ext>
            </a:extLst>
          </p:cNvPr>
          <p:cNvPicPr>
            <a:picLocks noChangeAspect="1"/>
          </p:cNvPicPr>
          <p:nvPr/>
        </p:nvPicPr>
        <p:blipFill>
          <a:blip r:embed="rId3"/>
          <a:stretch>
            <a:fillRect/>
          </a:stretch>
        </p:blipFill>
        <p:spPr>
          <a:xfrm>
            <a:off x="6096000" y="4153999"/>
            <a:ext cx="5656272" cy="1917599"/>
          </a:xfrm>
          <a:prstGeom prst="rect">
            <a:avLst/>
          </a:prstGeom>
        </p:spPr>
      </p:pic>
    </p:spTree>
    <p:extLst>
      <p:ext uri="{BB962C8B-B14F-4D97-AF65-F5344CB8AC3E}">
        <p14:creationId xmlns:p14="http://schemas.microsoft.com/office/powerpoint/2010/main" val="310854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92D8D-93B8-574B-53FA-5715E27E6C64}"/>
              </a:ext>
            </a:extLst>
          </p:cNvPr>
          <p:cNvSpPr>
            <a:spLocks noGrp="1"/>
          </p:cNvSpPr>
          <p:nvPr>
            <p:ph type="title"/>
          </p:nvPr>
        </p:nvSpPr>
        <p:spPr/>
        <p:txBody>
          <a:bodyPr/>
          <a:lstStyle/>
          <a:p>
            <a:r>
              <a:rPr lang="en-US" dirty="0"/>
              <a:t>Monolithic VS Microservice (Ex: Uber)</a:t>
            </a:r>
          </a:p>
        </p:txBody>
      </p:sp>
    </p:spTree>
    <p:extLst>
      <p:ext uri="{BB962C8B-B14F-4D97-AF65-F5344CB8AC3E}">
        <p14:creationId xmlns:p14="http://schemas.microsoft.com/office/powerpoint/2010/main" val="23326253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CAPM Introduction</a:t>
            </a:r>
          </a:p>
        </p:txBody>
      </p:sp>
      <p:sp>
        <p:nvSpPr>
          <p:cNvPr id="3" name="TextBox 2">
            <a:extLst>
              <a:ext uri="{FF2B5EF4-FFF2-40B4-BE49-F238E27FC236}">
                <a16:creationId xmlns:a16="http://schemas.microsoft.com/office/drawing/2014/main" id="{3B5C91F9-8D30-80D7-24C7-7E4D9F3757AA}"/>
              </a:ext>
            </a:extLst>
          </p:cNvPr>
          <p:cNvSpPr txBox="1"/>
          <p:nvPr/>
        </p:nvSpPr>
        <p:spPr>
          <a:xfrm>
            <a:off x="189757" y="784925"/>
            <a:ext cx="11809312" cy="25545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CAPM is a framework of (a framework is a collection of libraries, classes, function, attributes, events)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Languages – Java and Node JS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Libraries – Node modules like cds, cds-dk etc.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And Tools – VS Code or BAS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0" dirty="0">
                <a:solidFill>
                  <a:prstClr val="white"/>
                </a:solidFill>
                <a:latin typeface="Segoe UI"/>
              </a:rPr>
              <a:t>The framework can be used to build native cloud applications:</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Full stack </a:t>
            </a:r>
            <a:r>
              <a:rPr lang="en-US" sz="2000" kern="0" dirty="0">
                <a:solidFill>
                  <a:prstClr val="white"/>
                </a:solidFill>
                <a:latin typeface="Segoe UI"/>
              </a:rPr>
              <a:t>applications </a:t>
            </a:r>
            <a:r>
              <a:rPr lang="en-US" sz="2000" kern="0" dirty="0">
                <a:solidFill>
                  <a:prstClr val="white"/>
                </a:solidFill>
                <a:latin typeface="Segoe UI"/>
                <a:sym typeface="Wingdings" panose="05000000000000000000" pitchFamily="2" charset="2"/>
              </a:rPr>
              <a:t> database, application layer, service layer and UI layer (Presentation layer)</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sym typeface="Wingdings" panose="05000000000000000000" pitchFamily="2" charset="2"/>
              </a:rPr>
              <a:t>Extend existing application  Side by </a:t>
            </a:r>
            <a:r>
              <a:rPr lang="en-US" sz="2000" kern="0" dirty="0">
                <a:solidFill>
                  <a:prstClr val="white"/>
                </a:solidFill>
                <a:latin typeface="Segoe UI"/>
                <a:sym typeface="Wingdings" panose="05000000000000000000" pitchFamily="2" charset="2"/>
              </a:rPr>
              <a:t>Side extensibility using S/4HANA cloud SDK</a:t>
            </a:r>
            <a:endParaRPr kumimoji="0" lang="en-IN" sz="2000" b="0" i="0" u="none" strike="noStrike" kern="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2300722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Challenges of building DB</a:t>
            </a:r>
          </a:p>
        </p:txBody>
      </p:sp>
      <p:sp>
        <p:nvSpPr>
          <p:cNvPr id="4" name="TextBox 3">
            <a:extLst>
              <a:ext uri="{FF2B5EF4-FFF2-40B4-BE49-F238E27FC236}">
                <a16:creationId xmlns:a16="http://schemas.microsoft.com/office/drawing/2014/main" id="{B60A72E2-B524-66ED-9678-B3EFA3058ACE}"/>
              </a:ext>
            </a:extLst>
          </p:cNvPr>
          <p:cNvSpPr txBox="1"/>
          <p:nvPr/>
        </p:nvSpPr>
        <p:spPr>
          <a:xfrm>
            <a:off x="189755" y="784925"/>
            <a:ext cx="11809313" cy="830997"/>
          </a:xfrm>
          <a:prstGeom prst="rect">
            <a:avLst/>
          </a:prstGeom>
          <a:noFill/>
        </p:spPr>
        <p:txBody>
          <a:bodyPr wrap="square" rtlCol="0">
            <a:spAutoFit/>
          </a:bodyPr>
          <a:lstStyle/>
          <a:p>
            <a:r>
              <a:rPr lang="en-US" dirty="0">
                <a:solidFill>
                  <a:schemeClr val="bg1"/>
                </a:solidFill>
                <a:latin typeface="+mj-lt"/>
              </a:rPr>
              <a:t>Many times developers end up using a technology which is tightly coupled to DB. Which means when we change database, we have to re-write our entire application again.</a:t>
            </a:r>
          </a:p>
        </p:txBody>
      </p:sp>
      <p:sp>
        <p:nvSpPr>
          <p:cNvPr id="5" name="Smiley Face 4">
            <a:extLst>
              <a:ext uri="{FF2B5EF4-FFF2-40B4-BE49-F238E27FC236}">
                <a16:creationId xmlns:a16="http://schemas.microsoft.com/office/drawing/2014/main" id="{D42209B3-2D9E-2984-2CFE-AA3E906B1F25}"/>
              </a:ext>
            </a:extLst>
          </p:cNvPr>
          <p:cNvSpPr/>
          <p:nvPr/>
        </p:nvSpPr>
        <p:spPr>
          <a:xfrm>
            <a:off x="421507" y="1773224"/>
            <a:ext cx="720080" cy="646331"/>
          </a:xfrm>
          <a:prstGeom prst="smileyFace">
            <a:avLst/>
          </a:prstGeom>
          <a:solidFill>
            <a:schemeClr val="accent4"/>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solidFill>
                <a:schemeClr val="bg1"/>
              </a:solidFill>
            </a:endParaRPr>
          </a:p>
        </p:txBody>
      </p:sp>
      <p:sp>
        <p:nvSpPr>
          <p:cNvPr id="6" name="Flowchart: Magnetic Disk 5">
            <a:extLst>
              <a:ext uri="{FF2B5EF4-FFF2-40B4-BE49-F238E27FC236}">
                <a16:creationId xmlns:a16="http://schemas.microsoft.com/office/drawing/2014/main" id="{503C335D-4CC6-A7CA-FF6B-6B5E0DBDDBE5}"/>
              </a:ext>
            </a:extLst>
          </p:cNvPr>
          <p:cNvSpPr/>
          <p:nvPr/>
        </p:nvSpPr>
        <p:spPr>
          <a:xfrm>
            <a:off x="1141587" y="5251444"/>
            <a:ext cx="2232248" cy="1054477"/>
          </a:xfrm>
          <a:prstGeom prst="flowChartMagneticDisk">
            <a:avLst/>
          </a:prstGeom>
          <a:solidFill>
            <a:schemeClr val="accent4"/>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solidFill>
                  <a:schemeClr val="bg1"/>
                </a:solidFill>
              </a:rPr>
              <a:t>SQL Server</a:t>
            </a:r>
          </a:p>
        </p:txBody>
      </p:sp>
      <p:sp>
        <p:nvSpPr>
          <p:cNvPr id="7" name="TextBox 4">
            <a:extLst>
              <a:ext uri="{FF2B5EF4-FFF2-40B4-BE49-F238E27FC236}">
                <a16:creationId xmlns:a16="http://schemas.microsoft.com/office/drawing/2014/main" id="{B8CCE435-2625-452E-B6D8-CB3185315A6A}"/>
              </a:ext>
            </a:extLst>
          </p:cNvPr>
          <p:cNvSpPr txBox="1"/>
          <p:nvPr/>
        </p:nvSpPr>
        <p:spPr>
          <a:xfrm>
            <a:off x="887792" y="2759591"/>
            <a:ext cx="3600400" cy="707886"/>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dirty="0">
                <a:solidFill>
                  <a:schemeClr val="bg1"/>
                </a:solidFill>
              </a:rPr>
              <a:t>CREATE TABLE tab COLUMNS c1 int, c2 char;</a:t>
            </a:r>
          </a:p>
        </p:txBody>
      </p:sp>
      <p:sp>
        <p:nvSpPr>
          <p:cNvPr id="8" name="Arrow: Down 7">
            <a:extLst>
              <a:ext uri="{FF2B5EF4-FFF2-40B4-BE49-F238E27FC236}">
                <a16:creationId xmlns:a16="http://schemas.microsoft.com/office/drawing/2014/main" id="{5B8F29C4-6B85-8DFD-D2E6-D1BA93F8A68B}"/>
              </a:ext>
            </a:extLst>
          </p:cNvPr>
          <p:cNvSpPr/>
          <p:nvPr/>
        </p:nvSpPr>
        <p:spPr>
          <a:xfrm>
            <a:off x="1957155" y="3476451"/>
            <a:ext cx="601113" cy="1820175"/>
          </a:xfrm>
          <a:prstGeom prst="downArrow">
            <a:avLst/>
          </a:prstGeom>
          <a:solidFill>
            <a:schemeClr val="accent4"/>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solidFill>
                <a:schemeClr val="bg1"/>
              </a:solidFill>
            </a:endParaRPr>
          </a:p>
        </p:txBody>
      </p:sp>
      <p:pic>
        <p:nvPicPr>
          <p:cNvPr id="9" name="table">
            <a:extLst>
              <a:ext uri="{FF2B5EF4-FFF2-40B4-BE49-F238E27FC236}">
                <a16:creationId xmlns:a16="http://schemas.microsoft.com/office/drawing/2014/main" id="{6801AB85-2CCE-52EE-8B9E-BD21D8B8DFCE}"/>
              </a:ext>
            </a:extLst>
          </p:cNvPr>
          <p:cNvPicPr>
            <a:picLocks noChangeAspect="1"/>
          </p:cNvPicPr>
          <p:nvPr/>
        </p:nvPicPr>
        <p:blipFill>
          <a:blip r:embed="rId2"/>
          <a:stretch>
            <a:fillRect/>
          </a:stretch>
        </p:blipFill>
        <p:spPr>
          <a:xfrm>
            <a:off x="3181291" y="5891743"/>
            <a:ext cx="1059364" cy="777240"/>
          </a:xfrm>
          <a:prstGeom prst="rect">
            <a:avLst/>
          </a:prstGeom>
        </p:spPr>
      </p:pic>
      <p:sp>
        <p:nvSpPr>
          <p:cNvPr id="10" name="Flowchart: Magnetic Disk 9">
            <a:extLst>
              <a:ext uri="{FF2B5EF4-FFF2-40B4-BE49-F238E27FC236}">
                <a16:creationId xmlns:a16="http://schemas.microsoft.com/office/drawing/2014/main" id="{0E6846D4-6ECA-E5A0-5EA4-31EF4E1F9D2B}"/>
              </a:ext>
            </a:extLst>
          </p:cNvPr>
          <p:cNvSpPr/>
          <p:nvPr/>
        </p:nvSpPr>
        <p:spPr>
          <a:xfrm>
            <a:off x="5643932" y="5296626"/>
            <a:ext cx="2232248" cy="1054477"/>
          </a:xfrm>
          <a:prstGeom prst="flowChartMagneticDisk">
            <a:avLst/>
          </a:prstGeom>
          <a:solidFill>
            <a:schemeClr val="accent4"/>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solidFill>
                  <a:schemeClr val="bg1"/>
                </a:solidFill>
              </a:rPr>
              <a:t>Oracle DB</a:t>
            </a:r>
          </a:p>
        </p:txBody>
      </p:sp>
      <p:sp>
        <p:nvSpPr>
          <p:cNvPr id="11" name="TextBox 8">
            <a:extLst>
              <a:ext uri="{FF2B5EF4-FFF2-40B4-BE49-F238E27FC236}">
                <a16:creationId xmlns:a16="http://schemas.microsoft.com/office/drawing/2014/main" id="{95174776-1CCA-9BD3-BA4F-29CF8BAAAE94}"/>
              </a:ext>
            </a:extLst>
          </p:cNvPr>
          <p:cNvSpPr txBox="1"/>
          <p:nvPr/>
        </p:nvSpPr>
        <p:spPr>
          <a:xfrm>
            <a:off x="5101975" y="2759591"/>
            <a:ext cx="3600400" cy="1015663"/>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dirty="0">
                <a:solidFill>
                  <a:schemeClr val="bg1"/>
                </a:solidFill>
              </a:rPr>
              <a:t>CREATE TABLE tab COLUMNS </a:t>
            </a:r>
          </a:p>
          <a:p>
            <a:r>
              <a:rPr lang="en-US" sz="2000" dirty="0">
                <a:solidFill>
                  <a:schemeClr val="bg1"/>
                </a:solidFill>
              </a:rPr>
              <a:t>c1 : integer;</a:t>
            </a:r>
          </a:p>
          <a:p>
            <a:r>
              <a:rPr lang="en-US" sz="2000" dirty="0">
                <a:solidFill>
                  <a:schemeClr val="bg1"/>
                </a:solidFill>
              </a:rPr>
              <a:t>c2 : varchar length 30;</a:t>
            </a:r>
          </a:p>
        </p:txBody>
      </p:sp>
      <p:sp>
        <p:nvSpPr>
          <p:cNvPr id="12" name="Arrow: Down 11">
            <a:extLst>
              <a:ext uri="{FF2B5EF4-FFF2-40B4-BE49-F238E27FC236}">
                <a16:creationId xmlns:a16="http://schemas.microsoft.com/office/drawing/2014/main" id="{94AE807C-F4B0-DCDB-A7C8-2A66F6448E87}"/>
              </a:ext>
            </a:extLst>
          </p:cNvPr>
          <p:cNvSpPr/>
          <p:nvPr/>
        </p:nvSpPr>
        <p:spPr>
          <a:xfrm>
            <a:off x="6455507" y="4113361"/>
            <a:ext cx="601113" cy="1183265"/>
          </a:xfrm>
          <a:prstGeom prst="downArrow">
            <a:avLst/>
          </a:prstGeom>
          <a:solidFill>
            <a:schemeClr val="accent4"/>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solidFill>
                <a:schemeClr val="bg1"/>
              </a:solidFill>
            </a:endParaRPr>
          </a:p>
        </p:txBody>
      </p:sp>
      <p:sp>
        <p:nvSpPr>
          <p:cNvPr id="13" name="Arrow: Down 12">
            <a:extLst>
              <a:ext uri="{FF2B5EF4-FFF2-40B4-BE49-F238E27FC236}">
                <a16:creationId xmlns:a16="http://schemas.microsoft.com/office/drawing/2014/main" id="{51C722CF-32C5-311C-079E-E3778F69DA95}"/>
              </a:ext>
            </a:extLst>
          </p:cNvPr>
          <p:cNvSpPr/>
          <p:nvPr/>
        </p:nvSpPr>
        <p:spPr>
          <a:xfrm rot="18546359">
            <a:off x="4306205" y="3373633"/>
            <a:ext cx="601113" cy="1820175"/>
          </a:xfrm>
          <a:prstGeom prst="downArrow">
            <a:avLst/>
          </a:prstGeom>
          <a:solidFill>
            <a:schemeClr val="accent4"/>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solidFill>
                <a:schemeClr val="bg1"/>
              </a:solidFill>
            </a:endParaRPr>
          </a:p>
        </p:txBody>
      </p:sp>
      <p:sp>
        <p:nvSpPr>
          <p:cNvPr id="14" name="&quot;Not Allowed&quot; Symbol 13">
            <a:extLst>
              <a:ext uri="{FF2B5EF4-FFF2-40B4-BE49-F238E27FC236}">
                <a16:creationId xmlns:a16="http://schemas.microsoft.com/office/drawing/2014/main" id="{6DDB67A0-1B9D-D715-5C7C-99E0800FD8EC}"/>
              </a:ext>
            </a:extLst>
          </p:cNvPr>
          <p:cNvSpPr/>
          <p:nvPr/>
        </p:nvSpPr>
        <p:spPr>
          <a:xfrm>
            <a:off x="4002284" y="3649503"/>
            <a:ext cx="971817" cy="983483"/>
          </a:xfrm>
          <a:prstGeom prst="noSmoking">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1218987" rtl="0" eaLnBrk="1" latinLnBrk="0" hangingPunct="1">
              <a:defRPr sz="2400" kern="1200">
                <a:solidFill>
                  <a:schemeClr val="dk1"/>
                </a:solidFill>
                <a:latin typeface="+mn-lt"/>
                <a:ea typeface="+mn-ea"/>
                <a:cs typeface="+mn-cs"/>
              </a:defRPr>
            </a:lvl1pPr>
            <a:lvl2pPr marL="609493" algn="l" defTabSz="1218987" rtl="0" eaLnBrk="1" latinLnBrk="0" hangingPunct="1">
              <a:defRPr sz="2400" kern="1200">
                <a:solidFill>
                  <a:schemeClr val="dk1"/>
                </a:solidFill>
                <a:latin typeface="+mn-lt"/>
                <a:ea typeface="+mn-ea"/>
                <a:cs typeface="+mn-cs"/>
              </a:defRPr>
            </a:lvl2pPr>
            <a:lvl3pPr marL="1218987" algn="l" defTabSz="1218987" rtl="0" eaLnBrk="1" latinLnBrk="0" hangingPunct="1">
              <a:defRPr sz="2400" kern="1200">
                <a:solidFill>
                  <a:schemeClr val="dk1"/>
                </a:solidFill>
                <a:latin typeface="+mn-lt"/>
                <a:ea typeface="+mn-ea"/>
                <a:cs typeface="+mn-cs"/>
              </a:defRPr>
            </a:lvl3pPr>
            <a:lvl4pPr marL="1828480" algn="l" defTabSz="1218987" rtl="0" eaLnBrk="1" latinLnBrk="0" hangingPunct="1">
              <a:defRPr sz="2400" kern="1200">
                <a:solidFill>
                  <a:schemeClr val="dk1"/>
                </a:solidFill>
                <a:latin typeface="+mn-lt"/>
                <a:ea typeface="+mn-ea"/>
                <a:cs typeface="+mn-cs"/>
              </a:defRPr>
            </a:lvl4pPr>
            <a:lvl5pPr marL="2437973" algn="l" defTabSz="1218987" rtl="0" eaLnBrk="1" latinLnBrk="0" hangingPunct="1">
              <a:defRPr sz="2400" kern="1200">
                <a:solidFill>
                  <a:schemeClr val="dk1"/>
                </a:solidFill>
                <a:latin typeface="+mn-lt"/>
                <a:ea typeface="+mn-ea"/>
                <a:cs typeface="+mn-cs"/>
              </a:defRPr>
            </a:lvl5pPr>
            <a:lvl6pPr marL="3047467" algn="l" defTabSz="1218987" rtl="0" eaLnBrk="1" latinLnBrk="0" hangingPunct="1">
              <a:defRPr sz="2400" kern="1200">
                <a:solidFill>
                  <a:schemeClr val="dk1"/>
                </a:solidFill>
                <a:latin typeface="+mn-lt"/>
                <a:ea typeface="+mn-ea"/>
                <a:cs typeface="+mn-cs"/>
              </a:defRPr>
            </a:lvl6pPr>
            <a:lvl7pPr marL="3656960" algn="l" defTabSz="1218987" rtl="0" eaLnBrk="1" latinLnBrk="0" hangingPunct="1">
              <a:defRPr sz="2400" kern="1200">
                <a:solidFill>
                  <a:schemeClr val="dk1"/>
                </a:solidFill>
                <a:latin typeface="+mn-lt"/>
                <a:ea typeface="+mn-ea"/>
                <a:cs typeface="+mn-cs"/>
              </a:defRPr>
            </a:lvl7pPr>
            <a:lvl8pPr marL="4266453" algn="l" defTabSz="1218987" rtl="0" eaLnBrk="1" latinLnBrk="0" hangingPunct="1">
              <a:defRPr sz="2400" kern="1200">
                <a:solidFill>
                  <a:schemeClr val="dk1"/>
                </a:solidFill>
                <a:latin typeface="+mn-lt"/>
                <a:ea typeface="+mn-ea"/>
                <a:cs typeface="+mn-cs"/>
              </a:defRPr>
            </a:lvl8pPr>
            <a:lvl9pPr marL="4875947" algn="l" defTabSz="1218987" rtl="0" eaLnBrk="1" latinLnBrk="0" hangingPunct="1">
              <a:defRPr sz="2400" kern="1200">
                <a:solidFill>
                  <a:schemeClr val="dk1"/>
                </a:solidFill>
                <a:latin typeface="+mn-lt"/>
                <a:ea typeface="+mn-ea"/>
                <a:cs typeface="+mn-cs"/>
              </a:defRPr>
            </a:lvl9pPr>
          </a:lstStyle>
          <a:p>
            <a:pPr algn="ctr"/>
            <a:endParaRPr lang="en-US">
              <a:solidFill>
                <a:schemeClr val="bg1"/>
              </a:solidFill>
            </a:endParaRPr>
          </a:p>
        </p:txBody>
      </p:sp>
      <p:sp>
        <p:nvSpPr>
          <p:cNvPr id="15" name="TextBox 12">
            <a:extLst>
              <a:ext uri="{FF2B5EF4-FFF2-40B4-BE49-F238E27FC236}">
                <a16:creationId xmlns:a16="http://schemas.microsoft.com/office/drawing/2014/main" id="{93624D30-5732-0BCB-D8D6-FF5CB4DA5D30}"/>
              </a:ext>
            </a:extLst>
          </p:cNvPr>
          <p:cNvSpPr txBox="1"/>
          <p:nvPr/>
        </p:nvSpPr>
        <p:spPr>
          <a:xfrm>
            <a:off x="8758708" y="1927408"/>
            <a:ext cx="3207560" cy="2800767"/>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chemeClr val="bg1"/>
                </a:solidFill>
              </a:rPr>
              <a:t>If I have written 2mn SQL statements in our application, we end up re-writing all these statements again just to change database technology.</a:t>
            </a:r>
          </a:p>
          <a:p>
            <a:r>
              <a:rPr lang="en-US" sz="1600" dirty="0">
                <a:solidFill>
                  <a:schemeClr val="bg1"/>
                </a:solidFill>
              </a:rPr>
              <a:t>What we want?</a:t>
            </a:r>
          </a:p>
          <a:p>
            <a:r>
              <a:rPr lang="en-US" sz="1600" dirty="0">
                <a:solidFill>
                  <a:schemeClr val="bg1"/>
                </a:solidFill>
              </a:rPr>
              <a:t>To develop application in a way that we should not couple our app code tightly with DB. We want to develop in DB agnostic manner.</a:t>
            </a:r>
          </a:p>
        </p:txBody>
      </p:sp>
      <p:sp>
        <p:nvSpPr>
          <p:cNvPr id="16" name="TextBox 15">
            <a:extLst>
              <a:ext uri="{FF2B5EF4-FFF2-40B4-BE49-F238E27FC236}">
                <a16:creationId xmlns:a16="http://schemas.microsoft.com/office/drawing/2014/main" id="{21B7BDC8-2ADE-D163-47ED-C7BB4656FE9C}"/>
              </a:ext>
            </a:extLst>
          </p:cNvPr>
          <p:cNvSpPr txBox="1"/>
          <p:nvPr/>
        </p:nvSpPr>
        <p:spPr>
          <a:xfrm>
            <a:off x="1141587" y="1894107"/>
            <a:ext cx="2016224" cy="369332"/>
          </a:xfrm>
          <a:prstGeom prst="rect">
            <a:avLst/>
          </a:prstGeom>
          <a:noFill/>
        </p:spPr>
        <p:txBody>
          <a:bodyPr wrap="square" rtlCol="0">
            <a:spAutoFit/>
          </a:bodyPr>
          <a:lstStyle/>
          <a:p>
            <a:r>
              <a:rPr lang="en-US" sz="1800" dirty="0">
                <a:solidFill>
                  <a:schemeClr val="bg1"/>
                </a:solidFill>
              </a:rPr>
              <a:t>Developer</a:t>
            </a:r>
          </a:p>
        </p:txBody>
      </p:sp>
    </p:spTree>
    <p:extLst>
      <p:ext uri="{BB962C8B-B14F-4D97-AF65-F5344CB8AC3E}">
        <p14:creationId xmlns:p14="http://schemas.microsoft.com/office/powerpoint/2010/main" val="22938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sz="3600" dirty="0">
                <a:latin typeface="Cooper Black" panose="0208090404030B020404" pitchFamily="18" charset="0"/>
              </a:rPr>
              <a:t>CDS – Core Data and Services </a:t>
            </a:r>
            <a:endParaRPr lang="en-US" dirty="0"/>
          </a:p>
        </p:txBody>
      </p:sp>
      <p:sp>
        <p:nvSpPr>
          <p:cNvPr id="3" name="TextBox 2">
            <a:extLst>
              <a:ext uri="{FF2B5EF4-FFF2-40B4-BE49-F238E27FC236}">
                <a16:creationId xmlns:a16="http://schemas.microsoft.com/office/drawing/2014/main" id="{DC6F944F-40C8-B576-8042-58CDF7803F33}"/>
              </a:ext>
            </a:extLst>
          </p:cNvPr>
          <p:cNvSpPr txBox="1"/>
          <p:nvPr/>
        </p:nvSpPr>
        <p:spPr>
          <a:xfrm>
            <a:off x="189757" y="764802"/>
            <a:ext cx="11809312" cy="2246769"/>
          </a:xfrm>
          <a:prstGeom prst="rect">
            <a:avLst/>
          </a:prstGeom>
          <a:noFill/>
        </p:spPr>
        <p:txBody>
          <a:bodyPr wrap="square" rtlCol="0">
            <a:spAutoFit/>
          </a:bodyPr>
          <a:lstStyle/>
          <a:p>
            <a:r>
              <a:rPr lang="en-US" sz="2000" dirty="0">
                <a:solidFill>
                  <a:schemeClr val="bg1"/>
                </a:solidFill>
              </a:rPr>
              <a:t>CDS is a concept which allows us to get rid of SQL. It is an extension of SQL (what SQL can do, cds can also do). We need to create a design time artefact with an extension called </a:t>
            </a:r>
            <a:r>
              <a:rPr lang="en-US" sz="2000" b="1" dirty="0">
                <a:solidFill>
                  <a:schemeClr val="bg1"/>
                </a:solidFill>
              </a:rPr>
              <a:t>.cds</a:t>
            </a:r>
            <a:r>
              <a:rPr lang="en-US" sz="2000" dirty="0">
                <a:solidFill>
                  <a:schemeClr val="bg1"/>
                </a:solidFill>
              </a:rPr>
              <a:t> for almost everything e.g. database objects, services, Ui's. the CAPM framework will compile this file and generate the necessary statements and artefacts. CAP framework comes with a library called </a:t>
            </a:r>
            <a:r>
              <a:rPr lang="en-US" sz="2000" b="1" dirty="0">
                <a:solidFill>
                  <a:schemeClr val="bg1"/>
                </a:solidFill>
              </a:rPr>
              <a:t>@sap/cds </a:t>
            </a:r>
            <a:r>
              <a:rPr lang="en-US" sz="2000" dirty="0">
                <a:solidFill>
                  <a:schemeClr val="bg1"/>
                </a:solidFill>
              </a:rPr>
              <a:t>which is responsible for the compilation of cds artefacts. In order to use this library we need to install it at project level. CAPM also comes with the required tooling to generate your project skeleton, that is also comes with a library called </a:t>
            </a:r>
            <a:r>
              <a:rPr lang="en-US" sz="2000" b="1" dirty="0">
                <a:solidFill>
                  <a:schemeClr val="bg1"/>
                </a:solidFill>
              </a:rPr>
              <a:t>@sap/cds-dk</a:t>
            </a:r>
            <a:r>
              <a:rPr lang="en-US" sz="2000" dirty="0">
                <a:solidFill>
                  <a:schemeClr val="bg1"/>
                </a:solidFill>
              </a:rPr>
              <a:t>.</a:t>
            </a:r>
            <a:endParaRPr lang="en-IN" sz="2000" dirty="0">
              <a:solidFill>
                <a:schemeClr val="bg1"/>
              </a:solidFill>
            </a:endParaRPr>
          </a:p>
        </p:txBody>
      </p:sp>
      <p:sp>
        <p:nvSpPr>
          <p:cNvPr id="13" name="Rectangle: Folded Corner 12">
            <a:extLst>
              <a:ext uri="{FF2B5EF4-FFF2-40B4-BE49-F238E27FC236}">
                <a16:creationId xmlns:a16="http://schemas.microsoft.com/office/drawing/2014/main" id="{D8E4D002-2699-56CB-3E60-53189A8F1A2C}"/>
              </a:ext>
            </a:extLst>
          </p:cNvPr>
          <p:cNvSpPr/>
          <p:nvPr/>
        </p:nvSpPr>
        <p:spPr>
          <a:xfrm>
            <a:off x="1269876" y="3162354"/>
            <a:ext cx="1296144" cy="919040"/>
          </a:xfrm>
          <a:prstGeom prst="foldedCorner">
            <a:avLst/>
          </a:prstGeom>
        </p:spPr>
        <p:style>
          <a:lnRef idx="3">
            <a:schemeClr val="lt1"/>
          </a:lnRef>
          <a:fillRef idx="1">
            <a:schemeClr val="accent4"/>
          </a:fillRef>
          <a:effectRef idx="1">
            <a:schemeClr val="accent4"/>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.cds</a:t>
            </a:r>
          </a:p>
        </p:txBody>
      </p:sp>
      <p:sp>
        <p:nvSpPr>
          <p:cNvPr id="14" name="Rectangle: Rounded Corners 13">
            <a:extLst>
              <a:ext uri="{FF2B5EF4-FFF2-40B4-BE49-F238E27FC236}">
                <a16:creationId xmlns:a16="http://schemas.microsoft.com/office/drawing/2014/main" id="{04A563A3-C79D-92F8-03D6-96BD04BAC411}"/>
              </a:ext>
            </a:extLst>
          </p:cNvPr>
          <p:cNvSpPr/>
          <p:nvPr/>
        </p:nvSpPr>
        <p:spPr>
          <a:xfrm>
            <a:off x="747818" y="4478127"/>
            <a:ext cx="2412268" cy="504056"/>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@sap/cds</a:t>
            </a:r>
          </a:p>
        </p:txBody>
      </p:sp>
      <p:sp>
        <p:nvSpPr>
          <p:cNvPr id="15" name="Flowchart: Magnetic Disk 14">
            <a:extLst>
              <a:ext uri="{FF2B5EF4-FFF2-40B4-BE49-F238E27FC236}">
                <a16:creationId xmlns:a16="http://schemas.microsoft.com/office/drawing/2014/main" id="{6101B49C-B1BB-0B2A-0861-AF9090538D44}"/>
              </a:ext>
            </a:extLst>
          </p:cNvPr>
          <p:cNvSpPr/>
          <p:nvPr/>
        </p:nvSpPr>
        <p:spPr>
          <a:xfrm>
            <a:off x="351774" y="6093198"/>
            <a:ext cx="792088" cy="504056"/>
          </a:xfrm>
          <a:prstGeom prst="flowChartMagneticDisk">
            <a:avLst/>
          </a:prstGeom>
        </p:spPr>
        <p:style>
          <a:lnRef idx="3">
            <a:schemeClr val="lt1"/>
          </a:lnRef>
          <a:fillRef idx="1">
            <a:schemeClr val="accent4"/>
          </a:fillRef>
          <a:effectRef idx="1">
            <a:schemeClr val="accent4"/>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21" name="TextBox 25">
            <a:extLst>
              <a:ext uri="{FF2B5EF4-FFF2-40B4-BE49-F238E27FC236}">
                <a16:creationId xmlns:a16="http://schemas.microsoft.com/office/drawing/2014/main" id="{2111AC22-9CE8-7DF5-FB62-28DEEA0EBDBE}"/>
              </a:ext>
            </a:extLst>
          </p:cNvPr>
          <p:cNvSpPr txBox="1"/>
          <p:nvPr/>
        </p:nvSpPr>
        <p:spPr>
          <a:xfrm>
            <a:off x="2632932" y="3380255"/>
            <a:ext cx="3456384" cy="400110"/>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b="1" dirty="0">
                <a:solidFill>
                  <a:schemeClr val="bg1"/>
                </a:solidFill>
              </a:rPr>
              <a:t>Design time artefact</a:t>
            </a:r>
          </a:p>
        </p:txBody>
      </p:sp>
      <p:sp>
        <p:nvSpPr>
          <p:cNvPr id="23" name="Flowchart: Magnetic Disk 22">
            <a:extLst>
              <a:ext uri="{FF2B5EF4-FFF2-40B4-BE49-F238E27FC236}">
                <a16:creationId xmlns:a16="http://schemas.microsoft.com/office/drawing/2014/main" id="{CB8B3701-EA74-D808-6AFE-60B4FF2E10F3}"/>
              </a:ext>
            </a:extLst>
          </p:cNvPr>
          <p:cNvSpPr/>
          <p:nvPr/>
        </p:nvSpPr>
        <p:spPr>
          <a:xfrm>
            <a:off x="1521904" y="6091976"/>
            <a:ext cx="792088" cy="504056"/>
          </a:xfrm>
          <a:prstGeom prst="flowChartMagneticDisk">
            <a:avLst/>
          </a:prstGeom>
        </p:spPr>
        <p:style>
          <a:lnRef idx="3">
            <a:schemeClr val="lt1"/>
          </a:lnRef>
          <a:fillRef idx="1">
            <a:schemeClr val="accent4"/>
          </a:fillRef>
          <a:effectRef idx="1">
            <a:schemeClr val="accent4"/>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24" name="Flowchart: Magnetic Disk 23">
            <a:extLst>
              <a:ext uri="{FF2B5EF4-FFF2-40B4-BE49-F238E27FC236}">
                <a16:creationId xmlns:a16="http://schemas.microsoft.com/office/drawing/2014/main" id="{C16CF2F9-4B1A-97A6-F573-A4A6B71D8C6D}"/>
              </a:ext>
            </a:extLst>
          </p:cNvPr>
          <p:cNvSpPr/>
          <p:nvPr/>
        </p:nvSpPr>
        <p:spPr>
          <a:xfrm>
            <a:off x="2764042" y="6091976"/>
            <a:ext cx="792088" cy="504056"/>
          </a:xfrm>
          <a:prstGeom prst="flowChartMagneticDisk">
            <a:avLst/>
          </a:prstGeom>
        </p:spPr>
        <p:style>
          <a:lnRef idx="3">
            <a:schemeClr val="lt1"/>
          </a:lnRef>
          <a:fillRef idx="1">
            <a:schemeClr val="accent4"/>
          </a:fillRef>
          <a:effectRef idx="1">
            <a:schemeClr val="accent4"/>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25" name="Flowchart: Magnetic Disk 24">
            <a:extLst>
              <a:ext uri="{FF2B5EF4-FFF2-40B4-BE49-F238E27FC236}">
                <a16:creationId xmlns:a16="http://schemas.microsoft.com/office/drawing/2014/main" id="{60226629-D783-E762-E887-8EC1FC8E4C07}"/>
              </a:ext>
            </a:extLst>
          </p:cNvPr>
          <p:cNvSpPr/>
          <p:nvPr/>
        </p:nvSpPr>
        <p:spPr>
          <a:xfrm>
            <a:off x="3965080" y="6091976"/>
            <a:ext cx="792088" cy="504056"/>
          </a:xfrm>
          <a:prstGeom prst="flowChartMagneticDisk">
            <a:avLst/>
          </a:prstGeom>
        </p:spPr>
        <p:style>
          <a:lnRef idx="3">
            <a:schemeClr val="lt1"/>
          </a:lnRef>
          <a:fillRef idx="1">
            <a:schemeClr val="accent4"/>
          </a:fillRef>
          <a:effectRef idx="1">
            <a:schemeClr val="accent4"/>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27" name="Arrow: Down 26">
            <a:extLst>
              <a:ext uri="{FF2B5EF4-FFF2-40B4-BE49-F238E27FC236}">
                <a16:creationId xmlns:a16="http://schemas.microsoft.com/office/drawing/2014/main" id="{960FD446-BDA2-C1DA-AAFC-2A3402409EBD}"/>
              </a:ext>
            </a:extLst>
          </p:cNvPr>
          <p:cNvSpPr/>
          <p:nvPr/>
        </p:nvSpPr>
        <p:spPr>
          <a:xfrm>
            <a:off x="1701924" y="4081395"/>
            <a:ext cx="288032" cy="355718"/>
          </a:xfrm>
          <a:prstGeom prst="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8" name="Arrow: Down 27">
            <a:extLst>
              <a:ext uri="{FF2B5EF4-FFF2-40B4-BE49-F238E27FC236}">
                <a16:creationId xmlns:a16="http://schemas.microsoft.com/office/drawing/2014/main" id="{B9811529-E422-C0F3-E844-675800A96F70}"/>
              </a:ext>
            </a:extLst>
          </p:cNvPr>
          <p:cNvSpPr/>
          <p:nvPr/>
        </p:nvSpPr>
        <p:spPr>
          <a:xfrm>
            <a:off x="1701924" y="5023198"/>
            <a:ext cx="288032" cy="355718"/>
          </a:xfrm>
          <a:prstGeom prst="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17C0C611-760A-2505-B41D-2A7930D2B19E}"/>
              </a:ext>
            </a:extLst>
          </p:cNvPr>
          <p:cNvCxnSpPr>
            <a:stCxn id="28" idx="2"/>
            <a:endCxn id="15" idx="1"/>
          </p:cNvCxnSpPr>
          <p:nvPr/>
        </p:nvCxnSpPr>
        <p:spPr>
          <a:xfrm flipH="1">
            <a:off x="747818" y="5378916"/>
            <a:ext cx="1098122" cy="714282"/>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Straight Arrow Connector 30">
            <a:extLst>
              <a:ext uri="{FF2B5EF4-FFF2-40B4-BE49-F238E27FC236}">
                <a16:creationId xmlns:a16="http://schemas.microsoft.com/office/drawing/2014/main" id="{F4009E0F-3330-372A-4504-8EA2585CF0E7}"/>
              </a:ext>
            </a:extLst>
          </p:cNvPr>
          <p:cNvCxnSpPr>
            <a:cxnSpLocks/>
            <a:stCxn id="28" idx="2"/>
            <a:endCxn id="23" idx="1"/>
          </p:cNvCxnSpPr>
          <p:nvPr/>
        </p:nvCxnSpPr>
        <p:spPr>
          <a:xfrm>
            <a:off x="1845940" y="5378916"/>
            <a:ext cx="72008" cy="713060"/>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Straight Arrow Connector 33">
            <a:extLst>
              <a:ext uri="{FF2B5EF4-FFF2-40B4-BE49-F238E27FC236}">
                <a16:creationId xmlns:a16="http://schemas.microsoft.com/office/drawing/2014/main" id="{8221C61D-93FB-86B8-5270-55D750F370D7}"/>
              </a:ext>
            </a:extLst>
          </p:cNvPr>
          <p:cNvCxnSpPr>
            <a:cxnSpLocks/>
            <a:stCxn id="28" idx="2"/>
            <a:endCxn id="24" idx="1"/>
          </p:cNvCxnSpPr>
          <p:nvPr/>
        </p:nvCxnSpPr>
        <p:spPr>
          <a:xfrm>
            <a:off x="1845940" y="5378916"/>
            <a:ext cx="1314146" cy="713060"/>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 name="Straight Arrow Connector 36">
            <a:extLst>
              <a:ext uri="{FF2B5EF4-FFF2-40B4-BE49-F238E27FC236}">
                <a16:creationId xmlns:a16="http://schemas.microsoft.com/office/drawing/2014/main" id="{688ECD5B-B5EB-2984-7983-3921D472FD2C}"/>
              </a:ext>
            </a:extLst>
          </p:cNvPr>
          <p:cNvCxnSpPr>
            <a:cxnSpLocks/>
            <a:stCxn id="28" idx="2"/>
            <a:endCxn id="25" idx="1"/>
          </p:cNvCxnSpPr>
          <p:nvPr/>
        </p:nvCxnSpPr>
        <p:spPr>
          <a:xfrm>
            <a:off x="1845940" y="5378916"/>
            <a:ext cx="2515184" cy="713060"/>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TextBox 39">
            <a:extLst>
              <a:ext uri="{FF2B5EF4-FFF2-40B4-BE49-F238E27FC236}">
                <a16:creationId xmlns:a16="http://schemas.microsoft.com/office/drawing/2014/main" id="{E6BED497-C9F3-C187-0AEB-7F8B66D45A64}"/>
              </a:ext>
            </a:extLst>
          </p:cNvPr>
          <p:cNvSpPr txBox="1"/>
          <p:nvPr/>
        </p:nvSpPr>
        <p:spPr>
          <a:xfrm>
            <a:off x="3304102" y="5193131"/>
            <a:ext cx="4392488" cy="646331"/>
          </a:xfrm>
          <a:prstGeom prst="rect">
            <a:avLst/>
          </a:prstGeom>
          <a:noFill/>
        </p:spPr>
        <p:txBody>
          <a:bodyPr wrap="square" rtlCol="0">
            <a:spAutoFit/>
          </a:bodyPr>
          <a:lstStyle/>
          <a:p>
            <a:r>
              <a:rPr lang="en-US" sz="1800" dirty="0">
                <a:solidFill>
                  <a:schemeClr val="bg1"/>
                </a:solidFill>
              </a:rPr>
              <a:t>Runtime artifacts generated as per database</a:t>
            </a:r>
          </a:p>
        </p:txBody>
      </p:sp>
    </p:spTree>
    <p:extLst>
      <p:ext uri="{BB962C8B-B14F-4D97-AF65-F5344CB8AC3E}">
        <p14:creationId xmlns:p14="http://schemas.microsoft.com/office/powerpoint/2010/main" val="181167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sz="3600" dirty="0">
                <a:latin typeface="Cooper Black" panose="0208090404030B020404" pitchFamily="18" charset="0"/>
              </a:rPr>
              <a:t>Solution – use CAP framework</a:t>
            </a:r>
            <a:endParaRPr lang="en-US" dirty="0"/>
          </a:p>
        </p:txBody>
      </p:sp>
      <p:sp>
        <p:nvSpPr>
          <p:cNvPr id="3" name="Rectangle: Folded Corner 2">
            <a:extLst>
              <a:ext uri="{FF2B5EF4-FFF2-40B4-BE49-F238E27FC236}">
                <a16:creationId xmlns:a16="http://schemas.microsoft.com/office/drawing/2014/main" id="{9A95FA0B-4A9F-333C-1AA7-C5E921F7181F}"/>
              </a:ext>
            </a:extLst>
          </p:cNvPr>
          <p:cNvSpPr/>
          <p:nvPr/>
        </p:nvSpPr>
        <p:spPr>
          <a:xfrm>
            <a:off x="1413892" y="980728"/>
            <a:ext cx="2232248" cy="1728192"/>
          </a:xfrm>
          <a:prstGeom prst="foldedCorner">
            <a:avLst/>
          </a:prstGeom>
          <a:solidFill>
            <a:srgbClr val="202B50"/>
          </a:solidFill>
          <a:ln w="25400" cap="flat" cmpd="sng" algn="ctr">
            <a:solidFill>
              <a:srgbClr val="202B50">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entity tab{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c1 number,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c2 string(20)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a:t>
            </a:r>
          </a:p>
        </p:txBody>
      </p:sp>
      <p:sp>
        <p:nvSpPr>
          <p:cNvPr id="4" name="TextBox 3">
            <a:extLst>
              <a:ext uri="{FF2B5EF4-FFF2-40B4-BE49-F238E27FC236}">
                <a16:creationId xmlns:a16="http://schemas.microsoft.com/office/drawing/2014/main" id="{45DD6FC9-763F-819C-63CC-1867BA47F2F0}"/>
              </a:ext>
            </a:extLst>
          </p:cNvPr>
          <p:cNvSpPr txBox="1"/>
          <p:nvPr/>
        </p:nvSpPr>
        <p:spPr>
          <a:xfrm>
            <a:off x="3646140" y="1124744"/>
            <a:ext cx="187220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Design time artefact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a:ea typeface="+mn-ea"/>
                <a:cs typeface="+mn-cs"/>
              </a:rPr>
              <a:t>.cds</a:t>
            </a:r>
          </a:p>
        </p:txBody>
      </p:sp>
      <p:sp>
        <p:nvSpPr>
          <p:cNvPr id="5" name="Arrow: Down 4">
            <a:extLst>
              <a:ext uri="{FF2B5EF4-FFF2-40B4-BE49-F238E27FC236}">
                <a16:creationId xmlns:a16="http://schemas.microsoft.com/office/drawing/2014/main" id="{BEF93AA1-4FB8-2205-EE54-FA761629A5E9}"/>
              </a:ext>
            </a:extLst>
          </p:cNvPr>
          <p:cNvSpPr/>
          <p:nvPr/>
        </p:nvSpPr>
        <p:spPr>
          <a:xfrm>
            <a:off x="2195025" y="2872911"/>
            <a:ext cx="792088" cy="720080"/>
          </a:xfrm>
          <a:prstGeom prst="downArrow">
            <a:avLst/>
          </a:prstGeom>
          <a:solidFill>
            <a:srgbClr val="202B50"/>
          </a:solidFill>
          <a:ln w="25400" cap="flat" cmpd="sng" algn="ctr">
            <a:solidFill>
              <a:srgbClr val="202B50">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6" name="Rectangle: Rounded Corners 5">
            <a:extLst>
              <a:ext uri="{FF2B5EF4-FFF2-40B4-BE49-F238E27FC236}">
                <a16:creationId xmlns:a16="http://schemas.microsoft.com/office/drawing/2014/main" id="{BEED0806-C88E-25DF-81EA-74AD3B4FCCB8}"/>
              </a:ext>
            </a:extLst>
          </p:cNvPr>
          <p:cNvSpPr/>
          <p:nvPr/>
        </p:nvSpPr>
        <p:spPr>
          <a:xfrm>
            <a:off x="970889" y="3681516"/>
            <a:ext cx="3240359" cy="1060145"/>
          </a:xfrm>
          <a:prstGeom prst="roundRect">
            <a:avLst/>
          </a:prstGeom>
          <a:solidFill>
            <a:srgbClr val="202B50"/>
          </a:solidFill>
          <a:ln w="25400" cap="flat" cmpd="sng" algn="ctr">
            <a:solidFill>
              <a:srgbClr val="202B50">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CAPM Framework</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7" name="Rectangle: Rounded Corners 6">
            <a:extLst>
              <a:ext uri="{FF2B5EF4-FFF2-40B4-BE49-F238E27FC236}">
                <a16:creationId xmlns:a16="http://schemas.microsoft.com/office/drawing/2014/main" id="{15722310-6A47-C40B-8707-AFC990AD696F}"/>
              </a:ext>
            </a:extLst>
          </p:cNvPr>
          <p:cNvSpPr/>
          <p:nvPr/>
        </p:nvSpPr>
        <p:spPr>
          <a:xfrm>
            <a:off x="1485900" y="4077072"/>
            <a:ext cx="2232248" cy="576064"/>
          </a:xfrm>
          <a:prstGeom prst="roundRect">
            <a:avLst/>
          </a:prstGeom>
          <a:gradFill rotWithShape="1">
            <a:gsLst>
              <a:gs pos="0">
                <a:srgbClr val="38C6C6">
                  <a:tint val="50000"/>
                  <a:satMod val="300000"/>
                </a:srgbClr>
              </a:gs>
              <a:gs pos="35000">
                <a:srgbClr val="38C6C6">
                  <a:tint val="37000"/>
                  <a:satMod val="300000"/>
                </a:srgbClr>
              </a:gs>
              <a:gs pos="100000">
                <a:srgbClr val="38C6C6">
                  <a:tint val="15000"/>
                  <a:satMod val="350000"/>
                </a:srgbClr>
              </a:gs>
            </a:gsLst>
            <a:lin ang="16200000" scaled="1"/>
          </a:gradFill>
          <a:ln w="9525" cap="flat" cmpd="sng" algn="ctr">
            <a:solidFill>
              <a:srgbClr val="38C6C6">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Segoe UI"/>
                <a:ea typeface="+mn-ea"/>
                <a:cs typeface="+mn-cs"/>
              </a:rPr>
              <a:t>@sap/cds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Segoe UI"/>
                <a:ea typeface="+mn-ea"/>
                <a:cs typeface="+mn-cs"/>
              </a:rPr>
              <a:t>CDS Engine</a:t>
            </a:r>
          </a:p>
        </p:txBody>
      </p:sp>
      <p:sp>
        <p:nvSpPr>
          <p:cNvPr id="8" name="Arrow: Down 7">
            <a:extLst>
              <a:ext uri="{FF2B5EF4-FFF2-40B4-BE49-F238E27FC236}">
                <a16:creationId xmlns:a16="http://schemas.microsoft.com/office/drawing/2014/main" id="{0FF8E203-9B98-83E5-9DFF-897861D81898}"/>
              </a:ext>
            </a:extLst>
          </p:cNvPr>
          <p:cNvSpPr/>
          <p:nvPr/>
        </p:nvSpPr>
        <p:spPr>
          <a:xfrm>
            <a:off x="2277988" y="4893603"/>
            <a:ext cx="648072" cy="521822"/>
          </a:xfrm>
          <a:prstGeom prst="downArrow">
            <a:avLst/>
          </a:prstGeom>
          <a:solidFill>
            <a:srgbClr val="202B50"/>
          </a:solidFill>
          <a:ln w="25400" cap="flat" cmpd="sng" algn="ctr">
            <a:solidFill>
              <a:srgbClr val="202B50">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AE3AC2C6-5214-3993-1341-66AEBD051856}"/>
              </a:ext>
            </a:extLst>
          </p:cNvPr>
          <p:cNvSpPr/>
          <p:nvPr/>
        </p:nvSpPr>
        <p:spPr>
          <a:xfrm>
            <a:off x="1618960" y="5555116"/>
            <a:ext cx="1944216" cy="580872"/>
          </a:xfrm>
          <a:prstGeom prst="rect">
            <a:avLst/>
          </a:prstGeom>
          <a:solidFill>
            <a:srgbClr val="202B50"/>
          </a:solidFill>
          <a:ln w="25400" cap="flat" cmpd="sng" algn="ctr">
            <a:solidFill>
              <a:srgbClr val="202B50">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SQL Code</a:t>
            </a:r>
          </a:p>
        </p:txBody>
      </p:sp>
      <p:sp>
        <p:nvSpPr>
          <p:cNvPr id="10" name="Flowchart: Magnetic Disk 9">
            <a:extLst>
              <a:ext uri="{FF2B5EF4-FFF2-40B4-BE49-F238E27FC236}">
                <a16:creationId xmlns:a16="http://schemas.microsoft.com/office/drawing/2014/main" id="{AFC8D9F1-7729-B25E-62C2-EC833E7F6DA2}"/>
              </a:ext>
            </a:extLst>
          </p:cNvPr>
          <p:cNvSpPr/>
          <p:nvPr/>
        </p:nvSpPr>
        <p:spPr>
          <a:xfrm>
            <a:off x="4726260" y="3681516"/>
            <a:ext cx="1440160" cy="646331"/>
          </a:xfrm>
          <a:prstGeom prst="flowChartMagneticDisk">
            <a:avLst/>
          </a:prstGeom>
          <a:solidFill>
            <a:srgbClr val="202B50"/>
          </a:solidFill>
          <a:ln w="25400" cap="flat" cmpd="sng" algn="ctr">
            <a:solidFill>
              <a:srgbClr val="202B50">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SQLite</a:t>
            </a:r>
          </a:p>
        </p:txBody>
      </p:sp>
      <p:sp>
        <p:nvSpPr>
          <p:cNvPr id="11" name="&quot;Not Allowed&quot; Symbol 10">
            <a:extLst>
              <a:ext uri="{FF2B5EF4-FFF2-40B4-BE49-F238E27FC236}">
                <a16:creationId xmlns:a16="http://schemas.microsoft.com/office/drawing/2014/main" id="{12C1A82B-0D62-BB78-32C4-B2E3B6C53FE3}"/>
              </a:ext>
            </a:extLst>
          </p:cNvPr>
          <p:cNvSpPr/>
          <p:nvPr/>
        </p:nvSpPr>
        <p:spPr>
          <a:xfrm>
            <a:off x="5014292" y="3592991"/>
            <a:ext cx="1080120" cy="720080"/>
          </a:xfrm>
          <a:prstGeom prst="noSmoking">
            <a:avLst/>
          </a:prstGeom>
          <a:solidFill>
            <a:srgbClr val="FFC000"/>
          </a:solidFill>
          <a:ln w="25400" cap="flat" cmpd="sng" algn="ctr">
            <a:solidFill>
              <a:srgbClr val="202B50">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w="22225">
                <a:solidFill>
                  <a:srgbClr val="38C6C6"/>
                </a:solidFill>
                <a:prstDash val="solid"/>
              </a:ln>
              <a:solidFill>
                <a:prstClr val="white"/>
              </a:solidFill>
              <a:effectLst/>
              <a:uLnTx/>
              <a:uFillTx/>
              <a:latin typeface="Segoe UI"/>
              <a:ea typeface="+mn-ea"/>
              <a:cs typeface="+mn-cs"/>
            </a:endParaRPr>
          </a:p>
        </p:txBody>
      </p:sp>
      <p:sp>
        <p:nvSpPr>
          <p:cNvPr id="12" name="Flowchart: Magnetic Disk 11">
            <a:extLst>
              <a:ext uri="{FF2B5EF4-FFF2-40B4-BE49-F238E27FC236}">
                <a16:creationId xmlns:a16="http://schemas.microsoft.com/office/drawing/2014/main" id="{82D31DB3-9CB9-25FA-5DC2-7C2E7DF2ACAD}"/>
              </a:ext>
            </a:extLst>
          </p:cNvPr>
          <p:cNvSpPr/>
          <p:nvPr/>
        </p:nvSpPr>
        <p:spPr>
          <a:xfrm>
            <a:off x="4762266" y="4465471"/>
            <a:ext cx="1440160" cy="646331"/>
          </a:xfrm>
          <a:prstGeom prst="flowChartMagneticDisk">
            <a:avLst/>
          </a:prstGeom>
          <a:solidFill>
            <a:srgbClr val="202B50"/>
          </a:solidFill>
          <a:ln w="25400" cap="flat" cmpd="sng" algn="ctr">
            <a:solidFill>
              <a:srgbClr val="202B50">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HANA</a:t>
            </a:r>
          </a:p>
        </p:txBody>
      </p:sp>
      <p:sp>
        <p:nvSpPr>
          <p:cNvPr id="13" name="TextBox 12">
            <a:extLst>
              <a:ext uri="{FF2B5EF4-FFF2-40B4-BE49-F238E27FC236}">
                <a16:creationId xmlns:a16="http://schemas.microsoft.com/office/drawing/2014/main" id="{6C3A3EF8-9D04-0A9E-B2CC-C8AA3142A0D9}"/>
              </a:ext>
            </a:extLst>
          </p:cNvPr>
          <p:cNvSpPr txBox="1"/>
          <p:nvPr/>
        </p:nvSpPr>
        <p:spPr>
          <a:xfrm>
            <a:off x="4283344" y="5660886"/>
            <a:ext cx="22431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0" cap="none" spc="0" normalizeH="0" baseline="0" noProof="0" dirty="0">
                <a:ln>
                  <a:noFill/>
                </a:ln>
                <a:solidFill>
                  <a:prstClr val="white"/>
                </a:solidFill>
                <a:effectLst/>
                <a:uLnTx/>
                <a:uFillTx/>
                <a:latin typeface="Segoe UI"/>
                <a:ea typeface="+mn-ea"/>
                <a:cs typeface="+mn-cs"/>
              </a:rPr>
              <a:t>Database Agnostic</a:t>
            </a:r>
          </a:p>
        </p:txBody>
      </p:sp>
      <p:sp>
        <p:nvSpPr>
          <p:cNvPr id="14" name="TextBox 13">
            <a:extLst>
              <a:ext uri="{FF2B5EF4-FFF2-40B4-BE49-F238E27FC236}">
                <a16:creationId xmlns:a16="http://schemas.microsoft.com/office/drawing/2014/main" id="{315DC700-9C1A-9BAC-FDEA-995B1D72F73D}"/>
              </a:ext>
            </a:extLst>
          </p:cNvPr>
          <p:cNvSpPr txBox="1"/>
          <p:nvPr/>
        </p:nvSpPr>
        <p:spPr>
          <a:xfrm>
            <a:off x="6530990" y="980728"/>
            <a:ext cx="388276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hlinkClick r:id="rId2">
                  <a:extLst>
                    <a:ext uri="{A12FA001-AC4F-418D-AE19-62706E023703}">
                      <ahyp:hlinkClr xmlns:ahyp="http://schemas.microsoft.com/office/drawing/2018/hyperlinkcolor" val="tx"/>
                    </a:ext>
                  </a:extLst>
                </a:hlinkClick>
              </a:rPr>
              <a:t>https://cap.cloud.sap/</a:t>
            </a: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91619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ppt_x"/>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ppt_x"/>
                                          </p:val>
                                        </p:tav>
                                        <p:tav tm="100000">
                                          <p:val>
                                            <p:strVal val="#ppt_x"/>
                                          </p:val>
                                        </p:tav>
                                      </p:tavLst>
                                    </p:anim>
                                    <p:anim calcmode="lin" valueType="num">
                                      <p:cBhvr additive="base">
                                        <p:cTn id="33" dur="500" fill="hold"/>
                                        <p:tgtEl>
                                          <p:spTgt spid="8"/>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fill="hold"/>
                                        <p:tgtEl>
                                          <p:spTgt spid="9"/>
                                        </p:tgtEl>
                                        <p:attrNameLst>
                                          <p:attrName>ppt_x</p:attrName>
                                        </p:attrNameLst>
                                      </p:cBhvr>
                                      <p:tavLst>
                                        <p:tav tm="0">
                                          <p:val>
                                            <p:strVal val="#ppt_x"/>
                                          </p:val>
                                        </p:tav>
                                        <p:tav tm="100000">
                                          <p:val>
                                            <p:strVal val="#ppt_x"/>
                                          </p:val>
                                        </p:tav>
                                      </p:tavLst>
                                    </p:anim>
                                    <p:anim calcmode="lin" valueType="num">
                                      <p:cBhvr additive="base">
                                        <p:cTn id="3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6" presetClass="entr" presetSubtype="16"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circle(in)">
                                      <p:cBhvr>
                                        <p:cTn id="49" dur="2000"/>
                                        <p:tgtEl>
                                          <p:spTgt spid="11"/>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1000"/>
                                        <p:tgtEl>
                                          <p:spTgt spid="12"/>
                                        </p:tgtEl>
                                      </p:cBhvr>
                                    </p:animEffect>
                                    <p:anim calcmode="lin" valueType="num">
                                      <p:cBhvr>
                                        <p:cTn id="55" dur="1000" fill="hold"/>
                                        <p:tgtEl>
                                          <p:spTgt spid="12"/>
                                        </p:tgtEl>
                                        <p:attrNameLst>
                                          <p:attrName>ppt_x</p:attrName>
                                        </p:attrNameLst>
                                      </p:cBhvr>
                                      <p:tavLst>
                                        <p:tav tm="0">
                                          <p:val>
                                            <p:strVal val="#ppt_x"/>
                                          </p:val>
                                        </p:tav>
                                        <p:tav tm="100000">
                                          <p:val>
                                            <p:strVal val="#ppt_x"/>
                                          </p:val>
                                        </p:tav>
                                      </p:tavLst>
                                    </p:anim>
                                    <p:anim calcmode="lin" valueType="num">
                                      <p:cBhvr>
                                        <p:cTn id="5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5" presetClass="entr" presetSubtype="0" fill="hold" grpId="0"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2000"/>
                                        <p:tgtEl>
                                          <p:spTgt spid="13"/>
                                        </p:tgtEl>
                                      </p:cBhvr>
                                    </p:animEffect>
                                    <p:anim calcmode="lin" valueType="num">
                                      <p:cBhvr>
                                        <p:cTn id="62" dur="2000" fill="hold"/>
                                        <p:tgtEl>
                                          <p:spTgt spid="13"/>
                                        </p:tgtEl>
                                        <p:attrNameLst>
                                          <p:attrName>ppt_w</p:attrName>
                                        </p:attrNameLst>
                                      </p:cBhvr>
                                      <p:tavLst>
                                        <p:tav tm="0" fmla="#ppt_w*sin(2.5*pi*$)">
                                          <p:val>
                                            <p:fltVal val="0"/>
                                          </p:val>
                                        </p:tav>
                                        <p:tav tm="100000">
                                          <p:val>
                                            <p:fltVal val="1"/>
                                          </p:val>
                                        </p:tav>
                                      </p:tavLst>
                                    </p:anim>
                                    <p:anim calcmode="lin" valueType="num">
                                      <p:cBhvr>
                                        <p:cTn id="63" dur="2000" fill="hold"/>
                                        <p:tgtEl>
                                          <p:spTgt spid="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animBg="1"/>
      <p:bldP spid="7" grpId="0" animBg="1"/>
      <p:bldP spid="8" grpId="0" animBg="1"/>
      <p:bldP spid="9" grpId="0" animBg="1"/>
      <p:bldP spid="10" grpId="0" animBg="1"/>
      <p:bldP spid="11" grpId="0" animBg="1"/>
      <p:bldP spid="12" grpId="0" animBg="1"/>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sz="3600" dirty="0">
                <a:latin typeface="Cooper Black" panose="0208090404030B020404" pitchFamily="18" charset="0"/>
              </a:rPr>
              <a:t>Hands on: Modules for using CAP</a:t>
            </a:r>
            <a:endParaRPr lang="en-IN" sz="3600" dirty="0">
              <a:latin typeface="Cooper Black" panose="0208090404030B020404" pitchFamily="18" charset="0"/>
            </a:endParaRPr>
          </a:p>
        </p:txBody>
      </p:sp>
      <p:sp>
        <p:nvSpPr>
          <p:cNvPr id="3" name="TextBox 2">
            <a:extLst>
              <a:ext uri="{FF2B5EF4-FFF2-40B4-BE49-F238E27FC236}">
                <a16:creationId xmlns:a16="http://schemas.microsoft.com/office/drawing/2014/main" id="{3BD5C468-C983-C981-7134-1C975624C2ED}"/>
              </a:ext>
            </a:extLst>
          </p:cNvPr>
          <p:cNvSpPr txBox="1"/>
          <p:nvPr/>
        </p:nvSpPr>
        <p:spPr>
          <a:xfrm>
            <a:off x="189757" y="836712"/>
            <a:ext cx="11809312" cy="440120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We need to install sap </a:t>
            </a:r>
            <a:r>
              <a:rPr kumimoji="0" lang="en-US" sz="2000" b="0" i="0" u="none" strike="noStrike" kern="0" cap="none" spc="0" normalizeH="0" baseline="0" noProof="0" dirty="0" err="1">
                <a:ln>
                  <a:noFill/>
                </a:ln>
                <a:solidFill>
                  <a:prstClr val="white"/>
                </a:solidFill>
                <a:effectLst/>
                <a:uLnTx/>
                <a:uFillTx/>
                <a:latin typeface="Segoe UI"/>
                <a:ea typeface="+mn-ea"/>
                <a:cs typeface="+mn-cs"/>
              </a:rPr>
              <a:t>cds</a:t>
            </a:r>
            <a:r>
              <a:rPr kumimoji="0" lang="en-US" sz="2000" b="0" i="0" u="none" strike="noStrike" kern="0" cap="none" spc="0" normalizeH="0" baseline="0" noProof="0" dirty="0">
                <a:ln>
                  <a:noFill/>
                </a:ln>
                <a:solidFill>
                  <a:prstClr val="white"/>
                </a:solidFill>
                <a:effectLst/>
                <a:uLnTx/>
                <a:uFillTx/>
                <a:latin typeface="Segoe UI"/>
                <a:ea typeface="+mn-ea"/>
                <a:cs typeface="+mn-cs"/>
              </a:rPr>
              <a:t>-dk (Development kit), This kit includes required framework libraries and source code to build, test, deploy, run cap applications. It comes along with cds CLI which will be used by developers to quickly generate the cap project skeleton. This module needs to be installed globally in our system if we are using VS Code, in case we use BAS, this module is pre-installed.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Segoe UI"/>
                <a:ea typeface="+mn-ea"/>
                <a:cs typeface="+mn-cs"/>
              </a:rPr>
              <a:t>      </a:t>
            </a:r>
            <a:r>
              <a:rPr kumimoji="0" lang="en-US" sz="2000" b="1" i="0" u="none" strike="noStrike" kern="0" cap="none" spc="0" normalizeH="0" baseline="0" noProof="0" dirty="0" err="1">
                <a:ln>
                  <a:noFill/>
                </a:ln>
                <a:solidFill>
                  <a:prstClr val="white"/>
                </a:solidFill>
                <a:effectLst/>
                <a:uLnTx/>
                <a:uFillTx/>
                <a:latin typeface="Segoe UI"/>
                <a:ea typeface="+mn-ea"/>
                <a:cs typeface="+mn-cs"/>
              </a:rPr>
              <a:t>npm</a:t>
            </a:r>
            <a:r>
              <a:rPr kumimoji="0" lang="en-US" sz="2000" b="1" i="0" u="none" strike="noStrike" kern="0" cap="none" spc="0" normalizeH="0" baseline="0" noProof="0" dirty="0">
                <a:ln>
                  <a:noFill/>
                </a:ln>
                <a:solidFill>
                  <a:prstClr val="white"/>
                </a:solidFill>
                <a:effectLst/>
                <a:uLnTx/>
                <a:uFillTx/>
                <a:latin typeface="Segoe UI"/>
                <a:ea typeface="+mn-ea"/>
                <a:cs typeface="+mn-cs"/>
              </a:rPr>
              <a:t> install -g @sap/cds-dk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      node version &gt;= 14</a:t>
            </a:r>
          </a:p>
          <a:p>
            <a:pPr marL="457200" marR="0" lvl="0" indent="-457200" algn="l" defTabSz="914400" rtl="0" eaLnBrk="1" fontAlgn="auto" latinLnBrk="0" hangingPunct="1">
              <a:lnSpc>
                <a:spcPct val="100000"/>
              </a:lnSpc>
              <a:spcBef>
                <a:spcPts val="0"/>
              </a:spcBef>
              <a:spcAft>
                <a:spcPts val="0"/>
              </a:spcAft>
              <a:buClrTx/>
              <a:buSzTx/>
              <a:buFontTx/>
              <a:buAutoNum type="arabicPeriod" startAt="2"/>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Check if the CAP is installed in my system </a:t>
            </a:r>
            <a:r>
              <a:rPr kumimoji="0" lang="en-US" sz="2000" b="0" i="0" u="none" strike="noStrike" kern="0" cap="none" spc="0" normalizeH="0" baseline="0" noProof="0" dirty="0">
                <a:ln>
                  <a:noFill/>
                </a:ln>
                <a:solidFill>
                  <a:prstClr val="white"/>
                </a:solidFill>
                <a:effectLst/>
                <a:uLnTx/>
                <a:uFillTx/>
                <a:latin typeface="Segoe UI"/>
                <a:ea typeface="+mn-ea"/>
                <a:cs typeface="+mn-cs"/>
                <a:sym typeface="Wingdings" panose="05000000000000000000" pitchFamily="2" charset="2"/>
              </a:rPr>
              <a:t> </a:t>
            </a:r>
            <a:r>
              <a:rPr kumimoji="0" lang="en-US" sz="2000" b="1" i="0" u="none" strike="noStrike" kern="0" cap="none" spc="0" normalizeH="0" baseline="0" noProof="0" dirty="0">
                <a:ln>
                  <a:noFill/>
                </a:ln>
                <a:solidFill>
                  <a:prstClr val="white"/>
                </a:solidFill>
                <a:effectLst/>
                <a:uLnTx/>
                <a:uFillTx/>
                <a:latin typeface="Segoe UI"/>
                <a:ea typeface="+mn-ea"/>
                <a:cs typeface="+mn-cs"/>
                <a:sym typeface="Wingdings" panose="05000000000000000000" pitchFamily="2" charset="2"/>
              </a:rPr>
              <a:t>cds –v &amp; cds --help</a:t>
            </a:r>
          </a:p>
          <a:p>
            <a:pPr marL="457200" marR="0" lvl="0" indent="-457200" algn="l" defTabSz="914400" rtl="0" eaLnBrk="1" fontAlgn="auto" latinLnBrk="0" hangingPunct="1">
              <a:lnSpc>
                <a:spcPct val="100000"/>
              </a:lnSpc>
              <a:spcBef>
                <a:spcPts val="0"/>
              </a:spcBef>
              <a:spcAft>
                <a:spcPts val="0"/>
              </a:spcAft>
              <a:buClrTx/>
              <a:buSzTx/>
              <a:buFontTx/>
              <a:buAutoNum type="arabicPeriod" startAt="2"/>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Create a folder in our computer, and run </a:t>
            </a:r>
            <a:r>
              <a:rPr kumimoji="0" lang="en-US" sz="2000" b="1" i="0" u="none" strike="noStrike" kern="0" cap="none" spc="0" normalizeH="0" baseline="0" noProof="0" dirty="0">
                <a:ln>
                  <a:noFill/>
                </a:ln>
                <a:solidFill>
                  <a:prstClr val="white"/>
                </a:solidFill>
                <a:effectLst/>
                <a:uLnTx/>
                <a:uFillTx/>
                <a:latin typeface="Segoe UI"/>
                <a:ea typeface="+mn-ea"/>
                <a:cs typeface="+mn-cs"/>
              </a:rPr>
              <a:t>cds </a:t>
            </a:r>
            <a:r>
              <a:rPr kumimoji="0" lang="en-US" sz="2000" b="1" i="0" u="none" strike="noStrike" kern="0" cap="none" spc="0" normalizeH="0" baseline="0" noProof="0" dirty="0" err="1">
                <a:ln>
                  <a:noFill/>
                </a:ln>
                <a:solidFill>
                  <a:prstClr val="white"/>
                </a:solidFill>
                <a:effectLst/>
                <a:uLnTx/>
                <a:uFillTx/>
                <a:latin typeface="Segoe UI"/>
                <a:ea typeface="+mn-ea"/>
                <a:cs typeface="+mn-cs"/>
              </a:rPr>
              <a:t>init</a:t>
            </a:r>
            <a:r>
              <a:rPr kumimoji="0" lang="en-US" sz="2000" b="1" i="0" u="none" strike="noStrike" kern="0" cap="none" spc="0" normalizeH="0" baseline="0" noProof="0" dirty="0">
                <a:ln>
                  <a:noFill/>
                </a:ln>
                <a:solidFill>
                  <a:prstClr val="white"/>
                </a:solidFill>
                <a:effectLst/>
                <a:uLnTx/>
                <a:uFillTx/>
                <a:latin typeface="Segoe UI"/>
                <a:ea typeface="+mn-ea"/>
                <a:cs typeface="+mn-cs"/>
              </a:rPr>
              <a:t> </a:t>
            </a:r>
            <a:r>
              <a:rPr kumimoji="0" lang="en-US" sz="2000" b="0" i="0" u="none" strike="noStrike" kern="0" cap="none" spc="0" normalizeH="0" baseline="0" noProof="0" dirty="0">
                <a:ln>
                  <a:noFill/>
                </a:ln>
                <a:solidFill>
                  <a:prstClr val="white"/>
                </a:solidFill>
                <a:effectLst/>
                <a:uLnTx/>
                <a:uFillTx/>
                <a:latin typeface="Segoe UI"/>
                <a:ea typeface="+mn-ea"/>
                <a:cs typeface="+mn-cs"/>
              </a:rPr>
              <a:t>command. This will create a project skeleton automatically which includes </a:t>
            </a:r>
            <a:r>
              <a:rPr kumimoji="0" lang="en-US" sz="2000" b="1" i="0" u="none" strike="noStrike" kern="0" cap="none" spc="0" normalizeH="0" baseline="0" noProof="0" dirty="0" err="1">
                <a:ln>
                  <a:noFill/>
                </a:ln>
                <a:solidFill>
                  <a:prstClr val="white"/>
                </a:solidFill>
                <a:effectLst/>
                <a:uLnTx/>
                <a:uFillTx/>
                <a:latin typeface="Segoe UI"/>
                <a:ea typeface="+mn-ea"/>
                <a:cs typeface="+mn-cs"/>
              </a:rPr>
              <a:t>db</a:t>
            </a:r>
            <a:r>
              <a:rPr kumimoji="0" lang="en-US" sz="2000" b="1" i="0" u="none" strike="noStrike" kern="0" cap="none" spc="0" normalizeH="0" baseline="0" noProof="0" dirty="0">
                <a:ln>
                  <a:noFill/>
                </a:ln>
                <a:solidFill>
                  <a:prstClr val="white"/>
                </a:solidFill>
                <a:effectLst/>
                <a:uLnTx/>
                <a:uFillTx/>
                <a:latin typeface="Segoe UI"/>
                <a:ea typeface="+mn-ea"/>
                <a:cs typeface="+mn-cs"/>
              </a:rPr>
              <a:t>, </a:t>
            </a:r>
            <a:r>
              <a:rPr kumimoji="0" lang="en-US" sz="2000" b="1" i="0" u="none" strike="noStrike" kern="0" cap="none" spc="0" normalizeH="0" baseline="0" noProof="0" dirty="0" err="1">
                <a:ln>
                  <a:noFill/>
                </a:ln>
                <a:solidFill>
                  <a:prstClr val="white"/>
                </a:solidFill>
                <a:effectLst/>
                <a:uLnTx/>
                <a:uFillTx/>
                <a:latin typeface="Segoe UI"/>
                <a:ea typeface="+mn-ea"/>
                <a:cs typeface="+mn-cs"/>
              </a:rPr>
              <a:t>srv</a:t>
            </a:r>
            <a:r>
              <a:rPr kumimoji="0" lang="en-US" sz="2000" b="1" i="0" u="none" strike="noStrike" kern="0" cap="none" spc="0" normalizeH="0" baseline="0" noProof="0" dirty="0">
                <a:ln>
                  <a:noFill/>
                </a:ln>
                <a:solidFill>
                  <a:prstClr val="white"/>
                </a:solidFill>
                <a:effectLst/>
                <a:uLnTx/>
                <a:uFillTx/>
                <a:latin typeface="Segoe UI"/>
                <a:ea typeface="+mn-ea"/>
                <a:cs typeface="+mn-cs"/>
              </a:rPr>
              <a:t>, </a:t>
            </a:r>
            <a:r>
              <a:rPr kumimoji="0" lang="en-US" sz="2000" b="1" i="0" u="none" strike="noStrike" kern="0" cap="none" spc="0" normalizeH="0" baseline="0" noProof="0" dirty="0" err="1">
                <a:ln>
                  <a:noFill/>
                </a:ln>
                <a:solidFill>
                  <a:prstClr val="white"/>
                </a:solidFill>
                <a:effectLst/>
                <a:uLnTx/>
                <a:uFillTx/>
                <a:latin typeface="Segoe UI"/>
                <a:ea typeface="+mn-ea"/>
                <a:cs typeface="+mn-cs"/>
              </a:rPr>
              <a:t>ui</a:t>
            </a:r>
            <a:r>
              <a:rPr kumimoji="0" lang="en-US" sz="2000" b="1" i="0" u="none" strike="noStrike" kern="0" cap="none" spc="0" normalizeH="0" baseline="0" noProof="0" dirty="0">
                <a:ln>
                  <a:noFill/>
                </a:ln>
                <a:solidFill>
                  <a:prstClr val="white"/>
                </a:solidFill>
                <a:effectLst/>
                <a:uLnTx/>
                <a:uFillTx/>
                <a:latin typeface="Segoe UI"/>
                <a:ea typeface="+mn-ea"/>
                <a:cs typeface="+mn-cs"/>
              </a:rPr>
              <a:t> </a:t>
            </a:r>
            <a:r>
              <a:rPr kumimoji="0" lang="en-US" sz="2000" b="0" i="0" u="none" strike="noStrike" kern="0" cap="none" spc="0" normalizeH="0" baseline="0" noProof="0" dirty="0">
                <a:ln>
                  <a:noFill/>
                </a:ln>
                <a:solidFill>
                  <a:prstClr val="white"/>
                </a:solidFill>
                <a:effectLst/>
                <a:uLnTx/>
                <a:uFillTx/>
                <a:latin typeface="Segoe UI"/>
                <a:ea typeface="+mn-ea"/>
                <a:cs typeface="+mn-cs"/>
              </a:rPr>
              <a:t>folders.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0" cap="none" spc="0" normalizeH="0" baseline="0" noProof="0" dirty="0">
                <a:ln>
                  <a:noFill/>
                </a:ln>
                <a:solidFill>
                  <a:prstClr val="white"/>
                </a:solidFill>
                <a:effectLst/>
                <a:uLnTx/>
                <a:uFillTx/>
                <a:latin typeface="Segoe UI"/>
                <a:ea typeface="+mn-ea"/>
                <a:cs typeface="+mn-cs"/>
              </a:rPr>
              <a:t>If you want to quickly manage multiple node versions in your computer you can use </a:t>
            </a:r>
            <a:r>
              <a:rPr kumimoji="0" lang="en-IN" sz="2000" b="0" i="0" u="none" strike="noStrike" kern="0" cap="none" spc="0" normalizeH="0" baseline="0" noProof="0" dirty="0" err="1">
                <a:ln>
                  <a:noFill/>
                </a:ln>
                <a:solidFill>
                  <a:prstClr val="white"/>
                </a:solidFill>
                <a:effectLst/>
                <a:uLnTx/>
                <a:uFillTx/>
                <a:latin typeface="Segoe UI"/>
                <a:ea typeface="+mn-ea"/>
                <a:cs typeface="+mn-cs"/>
              </a:rPr>
              <a:t>nvm</a:t>
            </a:r>
            <a:r>
              <a:rPr kumimoji="0" lang="en-IN" sz="2000" b="0" i="0" u="none" strike="noStrike" kern="0" cap="none" spc="0" normalizeH="0" baseline="0" noProof="0" dirty="0">
                <a:ln>
                  <a:noFill/>
                </a:ln>
                <a:solidFill>
                  <a:prstClr val="white"/>
                </a:solidFill>
                <a:effectLst/>
                <a:uLnTx/>
                <a:uFillTx/>
                <a:latin typeface="Segoe UI"/>
                <a:ea typeface="+mn-ea"/>
                <a:cs typeface="+mn-cs"/>
              </a:rPr>
              <a:t> tool - </a:t>
            </a:r>
            <a:r>
              <a:rPr kumimoji="0" lang="en-IN" sz="2000" b="0" i="0" u="none" strike="noStrike" kern="0" cap="none" spc="0" normalizeH="0" baseline="0" noProof="0" dirty="0">
                <a:ln>
                  <a:noFill/>
                </a:ln>
                <a:solidFill>
                  <a:prstClr val="white"/>
                </a:solidFill>
                <a:effectLst/>
                <a:uLnTx/>
                <a:uFillTx/>
                <a:latin typeface="Segoe UI"/>
                <a:ea typeface="+mn-ea"/>
                <a:cs typeface="+mn-cs"/>
                <a:hlinkClick r:id="rId2">
                  <a:extLst>
                    <a:ext uri="{A12FA001-AC4F-418D-AE19-62706E023703}">
                      <ahyp:hlinkClr xmlns:ahyp="http://schemas.microsoft.com/office/drawing/2018/hyperlinkcolor" val="tx"/>
                    </a:ext>
                  </a:extLst>
                </a:hlinkClick>
              </a:rPr>
              <a:t>https://github.com/coreybutler/nvm-windows/releases</a:t>
            </a:r>
            <a:endParaRPr kumimoji="0" lang="en-IN" sz="20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0" cap="none" spc="0" normalizeH="0" baseline="0" noProof="0" dirty="0">
                <a:ln>
                  <a:noFill/>
                </a:ln>
                <a:solidFill>
                  <a:prstClr val="white"/>
                </a:solidFill>
                <a:effectLst/>
                <a:uLnTx/>
                <a:uFillTx/>
                <a:latin typeface="Segoe UI"/>
                <a:ea typeface="+mn-ea"/>
                <a:cs typeface="+mn-cs"/>
              </a:rPr>
              <a:t>When we make constant changes to the project, we want project to detect a correction and automatically restart the server. We can use the </a:t>
            </a:r>
            <a:r>
              <a:rPr kumimoji="0" lang="en-IN" sz="2000" b="1" i="0" u="none" strike="noStrike" kern="0" cap="none" spc="0" normalizeH="0" baseline="0" noProof="0" dirty="0" err="1">
                <a:ln>
                  <a:noFill/>
                </a:ln>
                <a:solidFill>
                  <a:prstClr val="white"/>
                </a:solidFill>
                <a:effectLst/>
                <a:uLnTx/>
                <a:uFillTx/>
                <a:latin typeface="Segoe UI"/>
                <a:ea typeface="+mn-ea"/>
                <a:cs typeface="+mn-cs"/>
              </a:rPr>
              <a:t>cds</a:t>
            </a:r>
            <a:r>
              <a:rPr kumimoji="0" lang="en-IN" sz="2000" b="1" i="0" u="none" strike="noStrike" kern="0" cap="none" spc="0" normalizeH="0" baseline="0" noProof="0" dirty="0">
                <a:ln>
                  <a:noFill/>
                </a:ln>
                <a:solidFill>
                  <a:prstClr val="white"/>
                </a:solidFill>
                <a:effectLst/>
                <a:uLnTx/>
                <a:uFillTx/>
                <a:latin typeface="Segoe UI"/>
                <a:ea typeface="+mn-ea"/>
                <a:cs typeface="+mn-cs"/>
              </a:rPr>
              <a:t> watch </a:t>
            </a:r>
            <a:r>
              <a:rPr kumimoji="0" lang="en-IN" sz="2000" b="0" i="0" u="none" strike="noStrike" kern="0" cap="none" spc="0" normalizeH="0" baseline="0" noProof="0" dirty="0">
                <a:ln>
                  <a:noFill/>
                </a:ln>
                <a:solidFill>
                  <a:prstClr val="white"/>
                </a:solidFill>
                <a:effectLst/>
                <a:uLnTx/>
                <a:uFillTx/>
                <a:latin typeface="Segoe UI"/>
                <a:ea typeface="+mn-ea"/>
                <a:cs typeface="+mn-cs"/>
              </a:rPr>
              <a:t>command instead of </a:t>
            </a:r>
            <a:r>
              <a:rPr kumimoji="0" lang="en-IN" sz="2000" b="1" i="0" u="none" strike="noStrike" kern="0" cap="none" spc="0" normalizeH="0" baseline="0" noProof="0" dirty="0" err="1">
                <a:ln>
                  <a:noFill/>
                </a:ln>
                <a:solidFill>
                  <a:prstClr val="white"/>
                </a:solidFill>
                <a:effectLst/>
                <a:uLnTx/>
                <a:uFillTx/>
                <a:latin typeface="Segoe UI"/>
                <a:ea typeface="+mn-ea"/>
                <a:cs typeface="+mn-cs"/>
              </a:rPr>
              <a:t>cds</a:t>
            </a:r>
            <a:r>
              <a:rPr kumimoji="0" lang="en-IN" sz="2000" b="1" i="0" u="none" strike="noStrike" kern="0" cap="none" spc="0" normalizeH="0" baseline="0" noProof="0" dirty="0">
                <a:ln>
                  <a:noFill/>
                </a:ln>
                <a:solidFill>
                  <a:prstClr val="white"/>
                </a:solidFill>
                <a:effectLst/>
                <a:uLnTx/>
                <a:uFillTx/>
                <a:latin typeface="Segoe UI"/>
                <a:ea typeface="+mn-ea"/>
                <a:cs typeface="+mn-cs"/>
              </a:rPr>
              <a:t> run</a:t>
            </a:r>
            <a:endParaRPr kumimoji="0" lang="en-IN" sz="2000" b="0" i="0" u="none" strike="noStrike" kern="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843697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6" name="Picture Placeholder 35">
            <a:extLst>
              <a:ext uri="{FF2B5EF4-FFF2-40B4-BE49-F238E27FC236}">
                <a16:creationId xmlns:a16="http://schemas.microsoft.com/office/drawing/2014/main" id="{984BD025-E8D6-4986-ACB4-348E6D14FD13}"/>
              </a:ext>
            </a:extLst>
          </p:cNvPr>
          <p:cNvPicPr>
            <a:picLocks noGrp="1" noChangeAspect="1"/>
          </p:cNvPicPr>
          <p:nvPr>
            <p:ph type="pic" sz="quarter" idx="13"/>
          </p:nvPr>
        </p:nvPicPr>
        <p:blipFill>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l="5490" r="5490"/>
          <a:stretch>
            <a:fillRect/>
          </a:stretch>
        </p:blipFill>
        <p:spPr/>
      </p:pic>
      <p:sp>
        <p:nvSpPr>
          <p:cNvPr id="969" name="Rectangle: Rounded Corners 968">
            <a:extLst>
              <a:ext uri="{FF2B5EF4-FFF2-40B4-BE49-F238E27FC236}">
                <a16:creationId xmlns:a16="http://schemas.microsoft.com/office/drawing/2014/main" id="{9A03188F-313C-4343-89F8-26EF3ADF19BC}"/>
              </a:ext>
            </a:extLst>
          </p:cNvPr>
          <p:cNvSpPr/>
          <p:nvPr/>
        </p:nvSpPr>
        <p:spPr>
          <a:xfrm>
            <a:off x="5466844" y="3474497"/>
            <a:ext cx="4553934"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AF63EEB3-F05E-4EFB-A873-46F319EDA936}"/>
              </a:ext>
            </a:extLst>
          </p:cNvPr>
          <p:cNvSpPr txBox="1"/>
          <p:nvPr/>
        </p:nvSpPr>
        <p:spPr>
          <a:xfrm>
            <a:off x="5983196" y="3883286"/>
            <a:ext cx="3529104" cy="615553"/>
          </a:xfrm>
          <a:prstGeom prst="rect">
            <a:avLst/>
          </a:prstGeom>
          <a:noFill/>
        </p:spPr>
        <p:txBody>
          <a:bodyPr wrap="square" lIns="0" tIns="0" rIns="0" bIns="0" rtlCol="0">
            <a:spAutoFit/>
          </a:bodyPr>
          <a:lstStyle/>
          <a:p>
            <a:r>
              <a:rPr lang="en-IN" sz="4000" b="1" i="0" dirty="0">
                <a:solidFill>
                  <a:schemeClr val="accent3"/>
                </a:solidFill>
                <a:effectLst/>
              </a:rPr>
              <a:t>Introduction</a:t>
            </a:r>
            <a:endParaRPr lang="en-IN" sz="4000" b="1" dirty="0">
              <a:solidFill>
                <a:schemeClr val="accent2"/>
              </a:solidFill>
              <a:latin typeface="Segoe UI Light" panose="020B0502040204020203" pitchFamily="34" charset="0"/>
              <a:cs typeface="Segoe UI Light" panose="020B0502040204020203" pitchFamily="34" charset="0"/>
            </a:endParaRPr>
          </a:p>
        </p:txBody>
      </p:sp>
      <p:sp>
        <p:nvSpPr>
          <p:cNvPr id="970" name="TextBox 969">
            <a:extLst>
              <a:ext uri="{FF2B5EF4-FFF2-40B4-BE49-F238E27FC236}">
                <a16:creationId xmlns:a16="http://schemas.microsoft.com/office/drawing/2014/main" id="{1A0F3EB3-F5B2-4451-8944-2519F6807F15}"/>
              </a:ext>
            </a:extLst>
          </p:cNvPr>
          <p:cNvSpPr txBox="1"/>
          <p:nvPr/>
        </p:nvSpPr>
        <p:spPr>
          <a:xfrm>
            <a:off x="5940975" y="4498839"/>
            <a:ext cx="3529104" cy="984885"/>
          </a:xfrm>
          <a:prstGeom prst="rect">
            <a:avLst/>
          </a:prstGeom>
          <a:noFill/>
        </p:spPr>
        <p:txBody>
          <a:bodyPr wrap="square" lIns="0" tIns="0" rIns="0" bIns="0" rtlCol="0" anchor="t">
            <a:spAutoFit/>
          </a:bodyPr>
          <a:lstStyle/>
          <a:p>
            <a:r>
              <a:rPr lang="en-US" sz="16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Welcome to the BTP Architect Training Course, specially designed for senior SAP Consultants planning to provide guidance on SAP BTP Adoption</a:t>
            </a:r>
            <a:endParaRPr lang="en-US" sz="16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982" name="Group 981">
            <a:extLst>
              <a:ext uri="{FF2B5EF4-FFF2-40B4-BE49-F238E27FC236}">
                <a16:creationId xmlns:a16="http://schemas.microsoft.com/office/drawing/2014/main" id="{1C86F990-08A5-4110-8C03-B0D18CCCACC8}"/>
              </a:ext>
            </a:extLst>
          </p:cNvPr>
          <p:cNvGrpSpPr/>
          <p:nvPr/>
        </p:nvGrpSpPr>
        <p:grpSpPr>
          <a:xfrm>
            <a:off x="6006451" y="5654908"/>
            <a:ext cx="617354" cy="109990"/>
            <a:chOff x="6006451" y="5603130"/>
            <a:chExt cx="617354" cy="109990"/>
          </a:xfrm>
        </p:grpSpPr>
        <p:sp>
          <p:nvSpPr>
            <p:cNvPr id="983" name="Rectangle 5">
              <a:extLst>
                <a:ext uri="{FF2B5EF4-FFF2-40B4-BE49-F238E27FC236}">
                  <a16:creationId xmlns:a16="http://schemas.microsoft.com/office/drawing/2014/main" id="{CCB87286-5103-4700-AC2B-DF04BD9D7EFC}"/>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4" name="Rectangle 5">
              <a:extLst>
                <a:ext uri="{FF2B5EF4-FFF2-40B4-BE49-F238E27FC236}">
                  <a16:creationId xmlns:a16="http://schemas.microsoft.com/office/drawing/2014/main" id="{2D0F020C-961B-4DC7-A96C-D3933097D995}"/>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5" name="Rectangle 5">
              <a:extLst>
                <a:ext uri="{FF2B5EF4-FFF2-40B4-BE49-F238E27FC236}">
                  <a16:creationId xmlns:a16="http://schemas.microsoft.com/office/drawing/2014/main" id="{11A82165-5A27-4E8B-9852-5AB8EDC0DFE0}"/>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986" name="TextBox 985">
            <a:extLst>
              <a:ext uri="{FF2B5EF4-FFF2-40B4-BE49-F238E27FC236}">
                <a16:creationId xmlns:a16="http://schemas.microsoft.com/office/drawing/2014/main" id="{F654CA03-8569-49F8-9893-34C384845174}"/>
              </a:ext>
            </a:extLst>
          </p:cNvPr>
          <p:cNvSpPr txBox="1"/>
          <p:nvPr/>
        </p:nvSpPr>
        <p:spPr>
          <a:xfrm>
            <a:off x="660392" y="5133729"/>
            <a:ext cx="4405534" cy="1107996"/>
          </a:xfrm>
          <a:prstGeom prst="rect">
            <a:avLst/>
          </a:prstGeom>
          <a:noFill/>
        </p:spPr>
        <p:txBody>
          <a:bodyPr wrap="square" lIns="0" tIns="0" rIns="0" bIns="0" rtlCol="0" anchor="t">
            <a:spAutoFit/>
          </a:bodyPr>
          <a:lstStyle/>
          <a:p>
            <a:r>
              <a:rPr lang="en-US" sz="1800" kern="0" dirty="0">
                <a:solidFill>
                  <a:schemeClr val="bg1"/>
                </a:solidFill>
                <a:latin typeface="Segoe UI" panose="020B0502040204020203" pitchFamily="34" charset="0"/>
                <a:ea typeface="Calibri Light" charset="0"/>
                <a:cs typeface="Segoe UI" panose="020B0502040204020203" pitchFamily="34" charset="0"/>
              </a:rPr>
              <a:t>The Course is designed to provide end to end development on SAP Business Technology platform, Deployment, lifecycle and security overview with Hands-on</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Tree>
    <p:extLst>
      <p:ext uri="{BB962C8B-B14F-4D97-AF65-F5344CB8AC3E}">
        <p14:creationId xmlns:p14="http://schemas.microsoft.com/office/powerpoint/2010/main" val="53430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DB Design</a:t>
            </a:r>
          </a:p>
        </p:txBody>
      </p:sp>
      <p:sp>
        <p:nvSpPr>
          <p:cNvPr id="3" name="Rectangle 2">
            <a:extLst>
              <a:ext uri="{FF2B5EF4-FFF2-40B4-BE49-F238E27FC236}">
                <a16:creationId xmlns:a16="http://schemas.microsoft.com/office/drawing/2014/main" id="{EA20F50A-CB9E-23E1-DC37-E78CCBD617BA}"/>
              </a:ext>
            </a:extLst>
          </p:cNvPr>
          <p:cNvSpPr/>
          <p:nvPr/>
        </p:nvSpPr>
        <p:spPr>
          <a:xfrm>
            <a:off x="449806" y="2889216"/>
            <a:ext cx="2448272" cy="1296144"/>
          </a:xfrm>
          <a:prstGeom prst="rect">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Business partner</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a:t>
            </a:r>
            <a:r>
              <a:rPr kumimoji="0" lang="en-US" sz="1800" b="0" i="0" u="none" strike="noStrike" kern="1200" cap="none" spc="0" normalizeH="0" baseline="0" noProof="0" dirty="0">
                <a:ln>
                  <a:noFill/>
                </a:ln>
                <a:solidFill>
                  <a:prstClr val="white"/>
                </a:solidFill>
                <a:effectLst/>
                <a:uLnTx/>
                <a:uFillTx/>
                <a:latin typeface="Segoe UI"/>
                <a:ea typeface="+mn-ea"/>
                <a:cs typeface="+mn-cs"/>
              </a:rPr>
              <a:t>Customers, Suppliers)</a:t>
            </a:r>
            <a:endParaRPr kumimoji="0" lang="en-US" sz="2400" b="0" i="0" u="none" strike="noStrike" kern="1200" cap="none" spc="0" normalizeH="0" baseline="0" noProof="0" dirty="0">
              <a:ln>
                <a:noFill/>
              </a:ln>
              <a:solidFill>
                <a:prstClr val="white"/>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3C70A250-995E-4FAE-671E-12D15849E10E}"/>
              </a:ext>
            </a:extLst>
          </p:cNvPr>
          <p:cNvSpPr/>
          <p:nvPr/>
        </p:nvSpPr>
        <p:spPr>
          <a:xfrm>
            <a:off x="449806" y="1310939"/>
            <a:ext cx="2448272" cy="786189"/>
          </a:xfrm>
          <a:prstGeom prst="rect">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Addresses</a:t>
            </a:r>
          </a:p>
        </p:txBody>
      </p:sp>
      <p:cxnSp>
        <p:nvCxnSpPr>
          <p:cNvPr id="5" name="Straight Connector 4">
            <a:extLst>
              <a:ext uri="{FF2B5EF4-FFF2-40B4-BE49-F238E27FC236}">
                <a16:creationId xmlns:a16="http://schemas.microsoft.com/office/drawing/2014/main" id="{23CAA533-07B7-451A-408E-566D8082B1EF}"/>
              </a:ext>
            </a:extLst>
          </p:cNvPr>
          <p:cNvCxnSpPr>
            <a:stCxn id="4" idx="2"/>
            <a:endCxn id="3" idx="0"/>
          </p:cNvCxnSpPr>
          <p:nvPr/>
        </p:nvCxnSpPr>
        <p:spPr>
          <a:xfrm>
            <a:off x="1673942" y="2097128"/>
            <a:ext cx="0" cy="79208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5EE02F7-7DF6-2EE9-BEA7-743EC18A42AE}"/>
              </a:ext>
            </a:extLst>
          </p:cNvPr>
          <p:cNvSpPr/>
          <p:nvPr/>
        </p:nvSpPr>
        <p:spPr>
          <a:xfrm>
            <a:off x="4122214" y="2924944"/>
            <a:ext cx="2448272" cy="822507"/>
          </a:xfrm>
          <a:prstGeom prst="rect">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Purchase order</a:t>
            </a:r>
          </a:p>
        </p:txBody>
      </p:sp>
      <p:cxnSp>
        <p:nvCxnSpPr>
          <p:cNvPr id="7" name="Connector: Elbow 6">
            <a:extLst>
              <a:ext uri="{FF2B5EF4-FFF2-40B4-BE49-F238E27FC236}">
                <a16:creationId xmlns:a16="http://schemas.microsoft.com/office/drawing/2014/main" id="{F917C211-2860-8724-D9F5-9329ABAE0B00}"/>
              </a:ext>
            </a:extLst>
          </p:cNvPr>
          <p:cNvCxnSpPr>
            <a:cxnSpLocks/>
            <a:stCxn id="3" idx="3"/>
            <a:endCxn id="6" idx="1"/>
          </p:cNvCxnSpPr>
          <p:nvPr/>
        </p:nvCxnSpPr>
        <p:spPr>
          <a:xfrm flipV="1">
            <a:off x="2898078" y="3336198"/>
            <a:ext cx="1224136" cy="201090"/>
          </a:xfrm>
          <a:prstGeom prst="bentConnector3">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42F37EE8-FC34-37D5-E210-AFE042B15CA9}"/>
              </a:ext>
            </a:extLst>
          </p:cNvPr>
          <p:cNvSpPr/>
          <p:nvPr/>
        </p:nvSpPr>
        <p:spPr>
          <a:xfrm>
            <a:off x="4103572" y="4703191"/>
            <a:ext cx="2448272" cy="822507"/>
          </a:xfrm>
          <a:prstGeom prst="rect">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Purchase order Items</a:t>
            </a:r>
          </a:p>
        </p:txBody>
      </p:sp>
      <p:cxnSp>
        <p:nvCxnSpPr>
          <p:cNvPr id="9" name="Connector: Elbow 8">
            <a:extLst>
              <a:ext uri="{FF2B5EF4-FFF2-40B4-BE49-F238E27FC236}">
                <a16:creationId xmlns:a16="http://schemas.microsoft.com/office/drawing/2014/main" id="{B5AE692E-309C-6D07-FB96-3BDA7FC1B78D}"/>
              </a:ext>
            </a:extLst>
          </p:cNvPr>
          <p:cNvCxnSpPr>
            <a:stCxn id="6" idx="2"/>
            <a:endCxn id="8" idx="0"/>
          </p:cNvCxnSpPr>
          <p:nvPr/>
        </p:nvCxnSpPr>
        <p:spPr>
          <a:xfrm rot="5400000">
            <a:off x="4859159" y="4216000"/>
            <a:ext cx="955740" cy="18642"/>
          </a:xfrm>
          <a:prstGeom prst="bentConnector3">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DDE7273-06D2-D315-6382-B8DD1BF36F53}"/>
              </a:ext>
            </a:extLst>
          </p:cNvPr>
          <p:cNvSpPr/>
          <p:nvPr/>
        </p:nvSpPr>
        <p:spPr>
          <a:xfrm>
            <a:off x="8442694" y="4617408"/>
            <a:ext cx="2736304" cy="1015663"/>
          </a:xfrm>
          <a:prstGeom prst="rect">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Product</a:t>
            </a:r>
          </a:p>
        </p:txBody>
      </p:sp>
      <p:cxnSp>
        <p:nvCxnSpPr>
          <p:cNvPr id="11" name="Connector: Elbow 10">
            <a:extLst>
              <a:ext uri="{FF2B5EF4-FFF2-40B4-BE49-F238E27FC236}">
                <a16:creationId xmlns:a16="http://schemas.microsoft.com/office/drawing/2014/main" id="{6ECB2D63-79EE-1B31-E55B-79CAEC7FF367}"/>
              </a:ext>
            </a:extLst>
          </p:cNvPr>
          <p:cNvCxnSpPr>
            <a:stCxn id="8" idx="3"/>
            <a:endCxn id="10" idx="1"/>
          </p:cNvCxnSpPr>
          <p:nvPr/>
        </p:nvCxnSpPr>
        <p:spPr>
          <a:xfrm>
            <a:off x="6551844" y="5114445"/>
            <a:ext cx="1890850" cy="10795"/>
          </a:xfrm>
          <a:prstGeom prst="bentConnector3">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9DF3925-FFE3-01C8-92A3-82EA23EC9784}"/>
              </a:ext>
            </a:extLst>
          </p:cNvPr>
          <p:cNvSpPr/>
          <p:nvPr/>
        </p:nvSpPr>
        <p:spPr>
          <a:xfrm>
            <a:off x="8457382" y="2828365"/>
            <a:ext cx="2736304" cy="1015663"/>
          </a:xfrm>
          <a:prstGeom prst="rect">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Product Text</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(localized)</a:t>
            </a:r>
          </a:p>
        </p:txBody>
      </p:sp>
      <p:cxnSp>
        <p:nvCxnSpPr>
          <p:cNvPr id="13" name="Connector: Elbow 12">
            <a:extLst>
              <a:ext uri="{FF2B5EF4-FFF2-40B4-BE49-F238E27FC236}">
                <a16:creationId xmlns:a16="http://schemas.microsoft.com/office/drawing/2014/main" id="{EBDD0C4B-85D4-E4B5-4A6C-6D11C2F9A5D5}"/>
              </a:ext>
            </a:extLst>
          </p:cNvPr>
          <p:cNvCxnSpPr>
            <a:stCxn id="12" idx="2"/>
            <a:endCxn id="10" idx="0"/>
          </p:cNvCxnSpPr>
          <p:nvPr/>
        </p:nvCxnSpPr>
        <p:spPr>
          <a:xfrm rot="5400000">
            <a:off x="9431500" y="4223374"/>
            <a:ext cx="773380" cy="14688"/>
          </a:xfrm>
          <a:prstGeom prst="bentConnector3">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3DC6AFA-1A63-88AE-E9CA-25885343CC64}"/>
              </a:ext>
            </a:extLst>
          </p:cNvPr>
          <p:cNvSpPr txBox="1"/>
          <p:nvPr/>
        </p:nvSpPr>
        <p:spPr>
          <a:xfrm>
            <a:off x="1853963" y="2241144"/>
            <a:ext cx="1116122" cy="461665"/>
          </a:xfrm>
          <a:prstGeom prst="rect">
            <a:avLst/>
          </a:prstGeom>
          <a:noFill/>
          <a:ln>
            <a:noFill/>
          </a:ln>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1..1</a:t>
            </a:r>
          </a:p>
        </p:txBody>
      </p:sp>
      <p:sp>
        <p:nvSpPr>
          <p:cNvPr id="15" name="TextBox 14">
            <a:extLst>
              <a:ext uri="{FF2B5EF4-FFF2-40B4-BE49-F238E27FC236}">
                <a16:creationId xmlns:a16="http://schemas.microsoft.com/office/drawing/2014/main" id="{E3F4B239-2E8C-B6BF-1237-BF1705B90805}"/>
              </a:ext>
            </a:extLst>
          </p:cNvPr>
          <p:cNvSpPr txBox="1"/>
          <p:nvPr/>
        </p:nvSpPr>
        <p:spPr>
          <a:xfrm>
            <a:off x="3096377" y="2895202"/>
            <a:ext cx="881821" cy="461665"/>
          </a:xfrm>
          <a:prstGeom prst="rect">
            <a:avLst/>
          </a:prstGeom>
          <a:noFill/>
          <a:ln>
            <a:noFill/>
          </a:ln>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1..*</a:t>
            </a:r>
          </a:p>
        </p:txBody>
      </p:sp>
      <p:sp>
        <p:nvSpPr>
          <p:cNvPr id="16" name="TextBox 15">
            <a:extLst>
              <a:ext uri="{FF2B5EF4-FFF2-40B4-BE49-F238E27FC236}">
                <a16:creationId xmlns:a16="http://schemas.microsoft.com/office/drawing/2014/main" id="{4FAE37F6-701D-F062-A38D-693DE4C4C026}"/>
              </a:ext>
            </a:extLst>
          </p:cNvPr>
          <p:cNvSpPr txBox="1"/>
          <p:nvPr/>
        </p:nvSpPr>
        <p:spPr>
          <a:xfrm>
            <a:off x="5571790" y="3994488"/>
            <a:ext cx="881821" cy="461665"/>
          </a:xfrm>
          <a:prstGeom prst="rect">
            <a:avLst/>
          </a:prstGeom>
          <a:noFill/>
          <a:ln>
            <a:noFill/>
          </a:ln>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1..*</a:t>
            </a:r>
          </a:p>
        </p:txBody>
      </p:sp>
      <p:sp>
        <p:nvSpPr>
          <p:cNvPr id="17" name="TextBox 16">
            <a:extLst>
              <a:ext uri="{FF2B5EF4-FFF2-40B4-BE49-F238E27FC236}">
                <a16:creationId xmlns:a16="http://schemas.microsoft.com/office/drawing/2014/main" id="{8B15D7C1-BF60-5530-53BD-C009CCE0D8F0}"/>
              </a:ext>
            </a:extLst>
          </p:cNvPr>
          <p:cNvSpPr txBox="1"/>
          <p:nvPr/>
        </p:nvSpPr>
        <p:spPr>
          <a:xfrm>
            <a:off x="7218558" y="4730269"/>
            <a:ext cx="881821" cy="461665"/>
          </a:xfrm>
          <a:prstGeom prst="rect">
            <a:avLst/>
          </a:prstGeom>
          <a:noFill/>
          <a:ln>
            <a:noFill/>
          </a:ln>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1..1</a:t>
            </a:r>
          </a:p>
        </p:txBody>
      </p:sp>
      <p:sp>
        <p:nvSpPr>
          <p:cNvPr id="18" name="TextBox 17">
            <a:extLst>
              <a:ext uri="{FF2B5EF4-FFF2-40B4-BE49-F238E27FC236}">
                <a16:creationId xmlns:a16="http://schemas.microsoft.com/office/drawing/2014/main" id="{DAB2FCD0-92E2-B406-33F3-FB25960B1291}"/>
              </a:ext>
            </a:extLst>
          </p:cNvPr>
          <p:cNvSpPr txBox="1"/>
          <p:nvPr/>
        </p:nvSpPr>
        <p:spPr>
          <a:xfrm>
            <a:off x="9954862" y="3985420"/>
            <a:ext cx="881821" cy="461665"/>
          </a:xfrm>
          <a:prstGeom prst="rect">
            <a:avLst/>
          </a:prstGeom>
          <a:noFill/>
          <a:ln>
            <a:noFill/>
          </a:ln>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1..*</a:t>
            </a:r>
          </a:p>
        </p:txBody>
      </p:sp>
    </p:spTree>
    <p:extLst>
      <p:ext uri="{BB962C8B-B14F-4D97-AF65-F5344CB8AC3E}">
        <p14:creationId xmlns:p14="http://schemas.microsoft.com/office/powerpoint/2010/main" val="184549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sz="3600" dirty="0">
                <a:latin typeface="Cooper Black" panose="0208090404030B020404" pitchFamily="18" charset="0"/>
              </a:rPr>
              <a:t>Association v/s Composition</a:t>
            </a:r>
            <a:endParaRPr lang="en-US" dirty="0"/>
          </a:p>
        </p:txBody>
      </p:sp>
      <p:sp>
        <p:nvSpPr>
          <p:cNvPr id="3" name="TextBox 2">
            <a:extLst>
              <a:ext uri="{FF2B5EF4-FFF2-40B4-BE49-F238E27FC236}">
                <a16:creationId xmlns:a16="http://schemas.microsoft.com/office/drawing/2014/main" id="{64C40341-E5D0-6634-D158-3D49004F9177}"/>
              </a:ext>
            </a:extLst>
          </p:cNvPr>
          <p:cNvSpPr txBox="1"/>
          <p:nvPr/>
        </p:nvSpPr>
        <p:spPr>
          <a:xfrm>
            <a:off x="189756" y="836712"/>
            <a:ext cx="11809312" cy="132343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rPr>
              <a:t>Association – a relationship between entities which is a lose coupling. Both objects should exist together. However, they can work independently. Airplane and passenger.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rPr>
              <a:t>Composition – a relationship between entities which is a tight coupling. Both objects must exist together. They cannot function independently. Airplane and wings.</a:t>
            </a:r>
            <a:endParaRPr kumimoji="0" lang="en-IN" sz="2000" b="0" i="0" u="none" strike="noStrike" kern="0" cap="none" spc="0" normalizeH="0" baseline="0" noProof="0" dirty="0">
              <a:ln>
                <a:noFill/>
              </a:ln>
              <a:solidFill>
                <a:schemeClr val="bg1"/>
              </a:solidFill>
              <a:effectLst/>
              <a:uLnTx/>
              <a:uFillTx/>
            </a:endParaRPr>
          </a:p>
        </p:txBody>
      </p:sp>
      <p:sp>
        <p:nvSpPr>
          <p:cNvPr id="4" name="Rectangle 3">
            <a:extLst>
              <a:ext uri="{FF2B5EF4-FFF2-40B4-BE49-F238E27FC236}">
                <a16:creationId xmlns:a16="http://schemas.microsoft.com/office/drawing/2014/main" id="{195EA127-8BA3-3866-06A2-657078E4F9B9}"/>
              </a:ext>
            </a:extLst>
          </p:cNvPr>
          <p:cNvSpPr/>
          <p:nvPr/>
        </p:nvSpPr>
        <p:spPr>
          <a:xfrm>
            <a:off x="2349995" y="2841765"/>
            <a:ext cx="2088232" cy="1296144"/>
          </a:xfrm>
          <a:prstGeom prst="rect">
            <a:avLst/>
          </a:prstGeom>
          <a:solidFill>
            <a:srgbClr val="202B50"/>
          </a:solidFill>
          <a:ln w="25400" cap="flat" cmpd="sng" algn="ctr">
            <a:solidFill>
              <a:schemeClr val="bg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Purchase Order Header</a:t>
            </a:r>
          </a:p>
        </p:txBody>
      </p:sp>
      <p:sp>
        <p:nvSpPr>
          <p:cNvPr id="5" name="Rectangle 4">
            <a:extLst>
              <a:ext uri="{FF2B5EF4-FFF2-40B4-BE49-F238E27FC236}">
                <a16:creationId xmlns:a16="http://schemas.microsoft.com/office/drawing/2014/main" id="{E8606A91-926C-9620-42A5-2FF1B06C6B7A}"/>
              </a:ext>
            </a:extLst>
          </p:cNvPr>
          <p:cNvSpPr/>
          <p:nvPr/>
        </p:nvSpPr>
        <p:spPr>
          <a:xfrm>
            <a:off x="6958507" y="4137909"/>
            <a:ext cx="2088232" cy="1296144"/>
          </a:xfrm>
          <a:prstGeom prst="rect">
            <a:avLst/>
          </a:prstGeom>
          <a:solidFill>
            <a:srgbClr val="202B50"/>
          </a:solidFill>
          <a:ln w="25400" cap="flat" cmpd="sng" algn="ctr">
            <a:solidFill>
              <a:schemeClr val="bg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Purchase order Items</a:t>
            </a:r>
          </a:p>
        </p:txBody>
      </p:sp>
      <p:cxnSp>
        <p:nvCxnSpPr>
          <p:cNvPr id="6" name="Connector: Elbow 5">
            <a:extLst>
              <a:ext uri="{FF2B5EF4-FFF2-40B4-BE49-F238E27FC236}">
                <a16:creationId xmlns:a16="http://schemas.microsoft.com/office/drawing/2014/main" id="{756A476F-1392-FE1B-D5C2-178C25A73673}"/>
              </a:ext>
            </a:extLst>
          </p:cNvPr>
          <p:cNvCxnSpPr>
            <a:stCxn id="4" idx="3"/>
            <a:endCxn id="5" idx="1"/>
          </p:cNvCxnSpPr>
          <p:nvPr/>
        </p:nvCxnSpPr>
        <p:spPr>
          <a:xfrm>
            <a:off x="4438227" y="3489837"/>
            <a:ext cx="2520280" cy="1296144"/>
          </a:xfrm>
          <a:prstGeom prst="bentConnector3">
            <a:avLst/>
          </a:prstGeom>
          <a:noFill/>
          <a:ln w="9525" cap="flat" cmpd="sng" algn="ctr">
            <a:solidFill>
              <a:schemeClr val="bg1"/>
            </a:solidFill>
            <a:prstDash val="solid"/>
          </a:ln>
          <a:effectLst/>
        </p:spPr>
      </p:cxnSp>
      <p:sp>
        <p:nvSpPr>
          <p:cNvPr id="7" name="TextBox 6">
            <a:extLst>
              <a:ext uri="{FF2B5EF4-FFF2-40B4-BE49-F238E27FC236}">
                <a16:creationId xmlns:a16="http://schemas.microsoft.com/office/drawing/2014/main" id="{381A3FFC-973A-1674-A1DA-DD702CB922C3}"/>
              </a:ext>
            </a:extLst>
          </p:cNvPr>
          <p:cNvSpPr txBox="1"/>
          <p:nvPr/>
        </p:nvSpPr>
        <p:spPr>
          <a:xfrm>
            <a:off x="5086299" y="3129797"/>
            <a:ext cx="2088232" cy="369332"/>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rPr>
              <a:t>composition</a:t>
            </a:r>
          </a:p>
        </p:txBody>
      </p:sp>
    </p:spTree>
    <p:extLst>
      <p:ext uri="{BB962C8B-B14F-4D97-AF65-F5344CB8AC3E}">
        <p14:creationId xmlns:p14="http://schemas.microsoft.com/office/powerpoint/2010/main" val="1016216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sz="3600" dirty="0">
                <a:latin typeface="Cooper Black" panose="0208090404030B020404" pitchFamily="18" charset="0"/>
              </a:rPr>
              <a:t>Generic Handlers in CAP</a:t>
            </a:r>
            <a:endParaRPr lang="en-US" dirty="0"/>
          </a:p>
        </p:txBody>
      </p:sp>
      <p:sp>
        <p:nvSpPr>
          <p:cNvPr id="3" name="TextBox 2">
            <a:extLst>
              <a:ext uri="{FF2B5EF4-FFF2-40B4-BE49-F238E27FC236}">
                <a16:creationId xmlns:a16="http://schemas.microsoft.com/office/drawing/2014/main" id="{04BDE4C7-3532-C90E-5D17-E90E296EE959}"/>
              </a:ext>
            </a:extLst>
          </p:cNvPr>
          <p:cNvSpPr txBox="1"/>
          <p:nvPr/>
        </p:nvSpPr>
        <p:spPr>
          <a:xfrm>
            <a:off x="164465" y="828579"/>
            <a:ext cx="11809312" cy="2062103"/>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The CAPM framework generates most of the code to perform CURDQ operations on the entity. It does not know what validations to perform on our business data. As a developer, when we want to attach a pre-check (validations) / post-check (post processing code) on an entity operation, we can use generic handlers. All these operations are performed SYNCHRONOUSLY.</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At times we want to</a:t>
            </a:r>
          </a:p>
          <a:p>
            <a:pPr marL="457200" marR="0" lvl="0" indent="-457200" defTabSz="914400" eaLnBrk="1" fontAlgn="auto" latinLnBrk="0" hangingPunct="1">
              <a:lnSpc>
                <a:spcPct val="100000"/>
              </a:lnSpc>
              <a:spcBef>
                <a:spcPts val="0"/>
              </a:spcBef>
              <a:spcAft>
                <a:spcPts val="0"/>
              </a:spcAft>
              <a:buClrTx/>
              <a:buSzTx/>
              <a:buFontTx/>
              <a:buAutoNum type="arabicPeriod"/>
              <a:tabLst/>
              <a:defRPr/>
            </a:pPr>
            <a:r>
              <a:rPr kumimoji="0" lang="en-US" sz="1600" b="0" i="0" u="none" strike="noStrike" kern="0" cap="none" spc="0" normalizeH="0" baseline="0" noProof="0" dirty="0">
                <a:ln>
                  <a:noFill/>
                </a:ln>
                <a:solidFill>
                  <a:schemeClr val="bg1"/>
                </a:solidFill>
                <a:effectLst/>
                <a:uLnTx/>
                <a:uFillTx/>
              </a:rPr>
              <a:t>Take full control of our implementation</a:t>
            </a:r>
          </a:p>
          <a:p>
            <a:pPr marL="457200" marR="0" lvl="0" indent="-457200" defTabSz="914400" eaLnBrk="1" fontAlgn="auto" latinLnBrk="0" hangingPunct="1">
              <a:lnSpc>
                <a:spcPct val="100000"/>
              </a:lnSpc>
              <a:spcBef>
                <a:spcPts val="0"/>
              </a:spcBef>
              <a:spcAft>
                <a:spcPts val="0"/>
              </a:spcAft>
              <a:buClrTx/>
              <a:buSzTx/>
              <a:buFontTx/>
              <a:buAutoNum type="arabicPeriod"/>
              <a:tabLst/>
              <a:defRPr/>
            </a:pPr>
            <a:r>
              <a:rPr kumimoji="0" lang="en-US" sz="1600" b="0" i="0" u="none" strike="noStrike" kern="0" cap="none" spc="0" normalizeH="0" baseline="0" noProof="0" dirty="0">
                <a:ln>
                  <a:noFill/>
                </a:ln>
                <a:solidFill>
                  <a:schemeClr val="bg1"/>
                </a:solidFill>
                <a:effectLst/>
                <a:uLnTx/>
                <a:uFillTx/>
              </a:rPr>
              <a:t>We want to add some validation before data is inserted or updated</a:t>
            </a:r>
          </a:p>
          <a:p>
            <a:pPr marL="457200" marR="0" lvl="0" indent="-457200" defTabSz="914400" eaLnBrk="1" fontAlgn="auto" latinLnBrk="0" hangingPunct="1">
              <a:lnSpc>
                <a:spcPct val="100000"/>
              </a:lnSpc>
              <a:spcBef>
                <a:spcPts val="0"/>
              </a:spcBef>
              <a:spcAft>
                <a:spcPts val="0"/>
              </a:spcAft>
              <a:buClrTx/>
              <a:buSzTx/>
              <a:buFontTx/>
              <a:buAutoNum type="arabicPeriod"/>
              <a:tabLst/>
              <a:defRPr/>
            </a:pPr>
            <a:r>
              <a:rPr kumimoji="0" lang="en-US" sz="1600" b="0" i="0" u="none" strike="noStrike" kern="0" cap="none" spc="0" normalizeH="0" baseline="0" noProof="0" dirty="0">
                <a:ln>
                  <a:noFill/>
                </a:ln>
                <a:solidFill>
                  <a:schemeClr val="bg1"/>
                </a:solidFill>
                <a:effectLst/>
                <a:uLnTx/>
                <a:uFillTx/>
              </a:rPr>
              <a:t>We want to change data before insert/update</a:t>
            </a:r>
          </a:p>
          <a:p>
            <a:pPr marL="457200" marR="0" lvl="0" indent="-457200" defTabSz="914400" eaLnBrk="1" fontAlgn="auto" latinLnBrk="0" hangingPunct="1">
              <a:lnSpc>
                <a:spcPct val="100000"/>
              </a:lnSpc>
              <a:spcBef>
                <a:spcPts val="0"/>
              </a:spcBef>
              <a:spcAft>
                <a:spcPts val="0"/>
              </a:spcAft>
              <a:buClrTx/>
              <a:buSzTx/>
              <a:buFontTx/>
              <a:buAutoNum type="arabicPeriod"/>
              <a:tabLst/>
              <a:defRPr/>
            </a:pPr>
            <a:r>
              <a:rPr kumimoji="0" lang="en-US" sz="1600" b="0" i="0" u="none" strike="noStrike" kern="0" cap="none" spc="0" normalizeH="0" baseline="0" noProof="0" dirty="0">
                <a:ln>
                  <a:noFill/>
                </a:ln>
                <a:solidFill>
                  <a:schemeClr val="bg1"/>
                </a:solidFill>
                <a:effectLst/>
                <a:uLnTx/>
                <a:uFillTx/>
              </a:rPr>
              <a:t>Read some extra information while GET calls</a:t>
            </a:r>
            <a:endParaRPr kumimoji="0" lang="en-IN" sz="1600" b="0" i="0" u="none" strike="noStrike" kern="0" cap="none" spc="0" normalizeH="0" baseline="0" noProof="0" dirty="0">
              <a:ln>
                <a:noFill/>
              </a:ln>
              <a:solidFill>
                <a:schemeClr val="bg1"/>
              </a:solidFill>
              <a:effectLst/>
              <a:uLnTx/>
              <a:uFillTx/>
            </a:endParaRPr>
          </a:p>
        </p:txBody>
      </p:sp>
      <p:sp>
        <p:nvSpPr>
          <p:cNvPr id="4" name="Rectangle 3">
            <a:extLst>
              <a:ext uri="{FF2B5EF4-FFF2-40B4-BE49-F238E27FC236}">
                <a16:creationId xmlns:a16="http://schemas.microsoft.com/office/drawing/2014/main" id="{7312BE5B-3322-EB8C-DFE3-7568C3DFF16E}"/>
              </a:ext>
            </a:extLst>
          </p:cNvPr>
          <p:cNvSpPr/>
          <p:nvPr/>
        </p:nvSpPr>
        <p:spPr>
          <a:xfrm>
            <a:off x="1665562" y="3292283"/>
            <a:ext cx="1800193" cy="508672"/>
          </a:xfrm>
          <a:prstGeom prst="rect">
            <a:avLst/>
          </a:prstGeom>
          <a:solidFill>
            <a:srgbClr val="202B50"/>
          </a:solidFill>
          <a:ln w="25400" cap="flat" cmpd="sng" algn="ctr">
            <a:solidFill>
              <a:schemeClr val="bg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Segoe UI"/>
                <a:ea typeface="+mn-ea"/>
                <a:cs typeface="+mn-cs"/>
              </a:rPr>
              <a:t>Fiori app</a:t>
            </a:r>
          </a:p>
        </p:txBody>
      </p:sp>
      <p:sp>
        <p:nvSpPr>
          <p:cNvPr id="5" name="Smiley Face 4">
            <a:extLst>
              <a:ext uri="{FF2B5EF4-FFF2-40B4-BE49-F238E27FC236}">
                <a16:creationId xmlns:a16="http://schemas.microsoft.com/office/drawing/2014/main" id="{86EE0801-93EB-545C-C6BF-22763A32108C}"/>
              </a:ext>
            </a:extLst>
          </p:cNvPr>
          <p:cNvSpPr/>
          <p:nvPr/>
        </p:nvSpPr>
        <p:spPr>
          <a:xfrm>
            <a:off x="405780" y="3309096"/>
            <a:ext cx="504056" cy="508672"/>
          </a:xfrm>
          <a:prstGeom prst="smileyFace">
            <a:avLst/>
          </a:prstGeom>
          <a:solidFill>
            <a:srgbClr val="202B50"/>
          </a:solidFill>
          <a:ln w="25400" cap="flat" cmpd="sng" algn="ctr">
            <a:solidFill>
              <a:schemeClr val="bg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FC03B96A-4E1B-C4CC-1CF3-269AE3DC476D}"/>
              </a:ext>
            </a:extLst>
          </p:cNvPr>
          <p:cNvSpPr/>
          <p:nvPr/>
        </p:nvSpPr>
        <p:spPr>
          <a:xfrm>
            <a:off x="4401866" y="3283905"/>
            <a:ext cx="1800193" cy="508672"/>
          </a:xfrm>
          <a:prstGeom prst="rect">
            <a:avLst/>
          </a:prstGeom>
          <a:solidFill>
            <a:srgbClr val="202B50"/>
          </a:solidFill>
          <a:ln w="25400" cap="flat" cmpd="sng" algn="ctr">
            <a:solidFill>
              <a:schemeClr val="bg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chemeClr val="bg1"/>
                </a:solidFill>
                <a:effectLst/>
                <a:uLnTx/>
                <a:uFillTx/>
                <a:latin typeface="Segoe UI"/>
                <a:ea typeface="+mn-ea"/>
                <a:cs typeface="+mn-cs"/>
              </a:rPr>
              <a:t>odata</a:t>
            </a:r>
            <a:endParaRPr kumimoji="0" lang="en-US" sz="1800" b="0" i="0" u="none" strike="noStrike" kern="0" cap="none" spc="0" normalizeH="0" baseline="0" noProof="0" dirty="0">
              <a:ln>
                <a:noFill/>
              </a:ln>
              <a:solidFill>
                <a:schemeClr val="bg1"/>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0863561E-7E9D-7263-1210-A86934C26C57}"/>
              </a:ext>
            </a:extLst>
          </p:cNvPr>
          <p:cNvSpPr/>
          <p:nvPr/>
        </p:nvSpPr>
        <p:spPr>
          <a:xfrm>
            <a:off x="6850139" y="3286813"/>
            <a:ext cx="1408830" cy="508672"/>
          </a:xfrm>
          <a:prstGeom prst="rect">
            <a:avLst/>
          </a:prstGeom>
          <a:solidFill>
            <a:srgbClr val="202B50"/>
          </a:solidFill>
          <a:ln w="25400" cap="flat" cmpd="sng" algn="ctr">
            <a:solidFill>
              <a:schemeClr val="bg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Segoe UI"/>
                <a:ea typeface="+mn-ea"/>
                <a:cs typeface="+mn-cs"/>
              </a:rPr>
              <a:t>cap</a:t>
            </a:r>
          </a:p>
        </p:txBody>
      </p:sp>
      <p:sp>
        <p:nvSpPr>
          <p:cNvPr id="8" name="Rectangle 7">
            <a:extLst>
              <a:ext uri="{FF2B5EF4-FFF2-40B4-BE49-F238E27FC236}">
                <a16:creationId xmlns:a16="http://schemas.microsoft.com/office/drawing/2014/main" id="{11F290B8-8898-2E2F-FAE0-A22D3E6CA178}"/>
              </a:ext>
            </a:extLst>
          </p:cNvPr>
          <p:cNvSpPr/>
          <p:nvPr/>
        </p:nvSpPr>
        <p:spPr>
          <a:xfrm>
            <a:off x="10454386" y="3283905"/>
            <a:ext cx="1408829" cy="508672"/>
          </a:xfrm>
          <a:prstGeom prst="rect">
            <a:avLst/>
          </a:prstGeom>
          <a:solidFill>
            <a:srgbClr val="202B50"/>
          </a:solidFill>
          <a:ln w="25400" cap="flat" cmpd="sng" algn="ctr">
            <a:solidFill>
              <a:schemeClr val="bg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Segoe UI"/>
                <a:ea typeface="+mn-ea"/>
                <a:cs typeface="+mn-cs"/>
              </a:rPr>
              <a:t>database</a:t>
            </a:r>
          </a:p>
        </p:txBody>
      </p:sp>
      <p:sp>
        <p:nvSpPr>
          <p:cNvPr id="9" name="Rectangle 8">
            <a:extLst>
              <a:ext uri="{FF2B5EF4-FFF2-40B4-BE49-F238E27FC236}">
                <a16:creationId xmlns:a16="http://schemas.microsoft.com/office/drawing/2014/main" id="{731C18D0-EA63-2E20-013F-C56242C58FCC}"/>
              </a:ext>
            </a:extLst>
          </p:cNvPr>
          <p:cNvSpPr/>
          <p:nvPr/>
        </p:nvSpPr>
        <p:spPr>
          <a:xfrm>
            <a:off x="8597834" y="3283905"/>
            <a:ext cx="1492659" cy="508672"/>
          </a:xfrm>
          <a:prstGeom prst="rect">
            <a:avLst/>
          </a:prstGeom>
          <a:solidFill>
            <a:srgbClr val="00B050"/>
          </a:solidFill>
          <a:ln w="25400" cap="flat" cmpd="sng" algn="ctr">
            <a:solidFill>
              <a:schemeClr val="bg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a:ea typeface="+mn-ea"/>
                <a:cs typeface="+mn-cs"/>
              </a:rPr>
              <a:t>Generic handlers</a:t>
            </a:r>
          </a:p>
        </p:txBody>
      </p:sp>
      <p:cxnSp>
        <p:nvCxnSpPr>
          <p:cNvPr id="10" name="Straight Connector 9">
            <a:extLst>
              <a:ext uri="{FF2B5EF4-FFF2-40B4-BE49-F238E27FC236}">
                <a16:creationId xmlns:a16="http://schemas.microsoft.com/office/drawing/2014/main" id="{CE0C1784-99C1-7686-5D31-5F923A0052E7}"/>
              </a:ext>
            </a:extLst>
          </p:cNvPr>
          <p:cNvCxnSpPr>
            <a:stCxn id="4" idx="2"/>
          </p:cNvCxnSpPr>
          <p:nvPr/>
        </p:nvCxnSpPr>
        <p:spPr>
          <a:xfrm>
            <a:off x="2565659" y="3800955"/>
            <a:ext cx="25410" cy="2892586"/>
          </a:xfrm>
          <a:prstGeom prst="line">
            <a:avLst/>
          </a:prstGeom>
          <a:noFill/>
          <a:ln w="9525" cap="flat" cmpd="sng" algn="ctr">
            <a:solidFill>
              <a:schemeClr val="bg1"/>
            </a:solidFill>
            <a:prstDash val="solid"/>
          </a:ln>
          <a:effectLst/>
        </p:spPr>
      </p:cxnSp>
      <p:cxnSp>
        <p:nvCxnSpPr>
          <p:cNvPr id="11" name="Straight Connector 10">
            <a:extLst>
              <a:ext uri="{FF2B5EF4-FFF2-40B4-BE49-F238E27FC236}">
                <a16:creationId xmlns:a16="http://schemas.microsoft.com/office/drawing/2014/main" id="{F676315A-A8F2-2641-4ECF-7E7D4E4293B5}"/>
              </a:ext>
            </a:extLst>
          </p:cNvPr>
          <p:cNvCxnSpPr/>
          <p:nvPr/>
        </p:nvCxnSpPr>
        <p:spPr>
          <a:xfrm>
            <a:off x="5276552" y="3809547"/>
            <a:ext cx="25410" cy="2892586"/>
          </a:xfrm>
          <a:prstGeom prst="line">
            <a:avLst/>
          </a:prstGeom>
          <a:noFill/>
          <a:ln w="9525" cap="flat" cmpd="sng" algn="ctr">
            <a:solidFill>
              <a:schemeClr val="bg1"/>
            </a:solidFill>
            <a:prstDash val="solid"/>
          </a:ln>
          <a:effectLst/>
        </p:spPr>
      </p:cxnSp>
      <p:cxnSp>
        <p:nvCxnSpPr>
          <p:cNvPr id="12" name="Straight Connector 11">
            <a:extLst>
              <a:ext uri="{FF2B5EF4-FFF2-40B4-BE49-F238E27FC236}">
                <a16:creationId xmlns:a16="http://schemas.microsoft.com/office/drawing/2014/main" id="{71235C3E-7DED-6F98-B296-639F08ACA2F1}"/>
              </a:ext>
            </a:extLst>
          </p:cNvPr>
          <p:cNvCxnSpPr/>
          <p:nvPr/>
        </p:nvCxnSpPr>
        <p:spPr>
          <a:xfrm>
            <a:off x="7554554" y="3821451"/>
            <a:ext cx="25410" cy="2892586"/>
          </a:xfrm>
          <a:prstGeom prst="line">
            <a:avLst/>
          </a:prstGeom>
          <a:noFill/>
          <a:ln w="9525" cap="flat" cmpd="sng" algn="ctr">
            <a:solidFill>
              <a:schemeClr val="bg1"/>
            </a:solidFill>
            <a:prstDash val="solid"/>
          </a:ln>
          <a:effectLst/>
        </p:spPr>
      </p:cxnSp>
      <p:cxnSp>
        <p:nvCxnSpPr>
          <p:cNvPr id="13" name="Straight Connector 12">
            <a:extLst>
              <a:ext uri="{FF2B5EF4-FFF2-40B4-BE49-F238E27FC236}">
                <a16:creationId xmlns:a16="http://schemas.microsoft.com/office/drawing/2014/main" id="{6402E8EC-0880-8771-6B1B-56CFACF26AD3}"/>
              </a:ext>
            </a:extLst>
          </p:cNvPr>
          <p:cNvCxnSpPr/>
          <p:nvPr/>
        </p:nvCxnSpPr>
        <p:spPr>
          <a:xfrm>
            <a:off x="9361026" y="3776774"/>
            <a:ext cx="25410" cy="2892586"/>
          </a:xfrm>
          <a:prstGeom prst="line">
            <a:avLst/>
          </a:prstGeom>
          <a:noFill/>
          <a:ln w="9525" cap="flat" cmpd="sng" algn="ctr">
            <a:solidFill>
              <a:schemeClr val="bg1"/>
            </a:solidFill>
            <a:prstDash val="solid"/>
          </a:ln>
          <a:effectLst/>
        </p:spPr>
      </p:cxnSp>
      <p:cxnSp>
        <p:nvCxnSpPr>
          <p:cNvPr id="14" name="Straight Connector 13">
            <a:extLst>
              <a:ext uri="{FF2B5EF4-FFF2-40B4-BE49-F238E27FC236}">
                <a16:creationId xmlns:a16="http://schemas.microsoft.com/office/drawing/2014/main" id="{E74A22EB-9410-4FEC-E66B-1246C954DBD8}"/>
              </a:ext>
            </a:extLst>
          </p:cNvPr>
          <p:cNvCxnSpPr/>
          <p:nvPr/>
        </p:nvCxnSpPr>
        <p:spPr>
          <a:xfrm>
            <a:off x="11204084" y="3748672"/>
            <a:ext cx="25410" cy="2892586"/>
          </a:xfrm>
          <a:prstGeom prst="line">
            <a:avLst/>
          </a:prstGeom>
          <a:noFill/>
          <a:ln w="9525" cap="flat" cmpd="sng" algn="ctr">
            <a:solidFill>
              <a:schemeClr val="bg1"/>
            </a:solidFill>
            <a:prstDash val="solid"/>
          </a:ln>
          <a:effectLst/>
        </p:spPr>
      </p:cxnSp>
      <p:cxnSp>
        <p:nvCxnSpPr>
          <p:cNvPr id="15" name="Straight Connector 14">
            <a:extLst>
              <a:ext uri="{FF2B5EF4-FFF2-40B4-BE49-F238E27FC236}">
                <a16:creationId xmlns:a16="http://schemas.microsoft.com/office/drawing/2014/main" id="{DC2D5CB7-7599-096A-E3BB-0A43D5841299}"/>
              </a:ext>
            </a:extLst>
          </p:cNvPr>
          <p:cNvCxnSpPr/>
          <p:nvPr/>
        </p:nvCxnSpPr>
        <p:spPr>
          <a:xfrm>
            <a:off x="657808" y="3783829"/>
            <a:ext cx="25410" cy="2892586"/>
          </a:xfrm>
          <a:prstGeom prst="line">
            <a:avLst/>
          </a:prstGeom>
          <a:noFill/>
          <a:ln w="9525" cap="flat" cmpd="sng" algn="ctr">
            <a:solidFill>
              <a:schemeClr val="bg1"/>
            </a:solidFill>
            <a:prstDash val="solid"/>
          </a:ln>
          <a:effectLst/>
        </p:spPr>
      </p:cxnSp>
      <p:cxnSp>
        <p:nvCxnSpPr>
          <p:cNvPr id="16" name="Straight Arrow Connector 15">
            <a:extLst>
              <a:ext uri="{FF2B5EF4-FFF2-40B4-BE49-F238E27FC236}">
                <a16:creationId xmlns:a16="http://schemas.microsoft.com/office/drawing/2014/main" id="{C280AC8B-C0E5-FEB4-3A4D-B6CCFF743934}"/>
              </a:ext>
            </a:extLst>
          </p:cNvPr>
          <p:cNvCxnSpPr/>
          <p:nvPr/>
        </p:nvCxnSpPr>
        <p:spPr>
          <a:xfrm>
            <a:off x="657808" y="4221088"/>
            <a:ext cx="1907850" cy="0"/>
          </a:xfrm>
          <a:prstGeom prst="straightConnector1">
            <a:avLst/>
          </a:prstGeom>
          <a:noFill/>
          <a:ln w="9525" cap="flat" cmpd="sng" algn="ctr">
            <a:solidFill>
              <a:schemeClr val="bg1"/>
            </a:solidFill>
            <a:prstDash val="solid"/>
            <a:tailEnd type="triangle"/>
          </a:ln>
          <a:effectLst/>
        </p:spPr>
      </p:cxnSp>
      <p:cxnSp>
        <p:nvCxnSpPr>
          <p:cNvPr id="17" name="Straight Arrow Connector 16">
            <a:extLst>
              <a:ext uri="{FF2B5EF4-FFF2-40B4-BE49-F238E27FC236}">
                <a16:creationId xmlns:a16="http://schemas.microsoft.com/office/drawing/2014/main" id="{613B03AC-DED9-ECCD-C70D-35A5CCF6A638}"/>
              </a:ext>
            </a:extLst>
          </p:cNvPr>
          <p:cNvCxnSpPr/>
          <p:nvPr/>
        </p:nvCxnSpPr>
        <p:spPr>
          <a:xfrm>
            <a:off x="2591069" y="4509120"/>
            <a:ext cx="2685483" cy="0"/>
          </a:xfrm>
          <a:prstGeom prst="straightConnector1">
            <a:avLst/>
          </a:prstGeom>
          <a:noFill/>
          <a:ln w="9525" cap="flat" cmpd="sng" algn="ctr">
            <a:solidFill>
              <a:schemeClr val="bg1"/>
            </a:solidFill>
            <a:prstDash val="solid"/>
            <a:tailEnd type="triangle"/>
          </a:ln>
          <a:effectLst/>
        </p:spPr>
      </p:cxnSp>
      <p:cxnSp>
        <p:nvCxnSpPr>
          <p:cNvPr id="18" name="Straight Arrow Connector 17">
            <a:extLst>
              <a:ext uri="{FF2B5EF4-FFF2-40B4-BE49-F238E27FC236}">
                <a16:creationId xmlns:a16="http://schemas.microsoft.com/office/drawing/2014/main" id="{FC894FB4-2D0F-5159-9C3E-8E24E8A37C9D}"/>
              </a:ext>
            </a:extLst>
          </p:cNvPr>
          <p:cNvCxnSpPr/>
          <p:nvPr/>
        </p:nvCxnSpPr>
        <p:spPr>
          <a:xfrm>
            <a:off x="5276552" y="4797152"/>
            <a:ext cx="2290707" cy="0"/>
          </a:xfrm>
          <a:prstGeom prst="straightConnector1">
            <a:avLst/>
          </a:prstGeom>
          <a:noFill/>
          <a:ln w="9525" cap="flat" cmpd="sng" algn="ctr">
            <a:solidFill>
              <a:schemeClr val="bg1"/>
            </a:solidFill>
            <a:prstDash val="solid"/>
            <a:tailEnd type="triangle"/>
          </a:ln>
          <a:effectLst/>
        </p:spPr>
      </p:cxnSp>
      <p:sp>
        <p:nvSpPr>
          <p:cNvPr id="19" name="Rectangle 18">
            <a:extLst>
              <a:ext uri="{FF2B5EF4-FFF2-40B4-BE49-F238E27FC236}">
                <a16:creationId xmlns:a16="http://schemas.microsoft.com/office/drawing/2014/main" id="{130C6D12-8376-6439-8B49-FBD77F2773EF}"/>
              </a:ext>
            </a:extLst>
          </p:cNvPr>
          <p:cNvSpPr/>
          <p:nvPr/>
        </p:nvSpPr>
        <p:spPr>
          <a:xfrm>
            <a:off x="7579964" y="4797152"/>
            <a:ext cx="98624" cy="1670492"/>
          </a:xfrm>
          <a:prstGeom prst="rect">
            <a:avLst/>
          </a:prstGeom>
          <a:solidFill>
            <a:srgbClr val="202B50"/>
          </a:solidFill>
          <a:ln w="25400" cap="flat" cmpd="sng" algn="ctr">
            <a:solidFill>
              <a:schemeClr val="bg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a:ea typeface="+mn-ea"/>
              <a:cs typeface="+mn-cs"/>
            </a:endParaRPr>
          </a:p>
        </p:txBody>
      </p:sp>
      <p:cxnSp>
        <p:nvCxnSpPr>
          <p:cNvPr id="20" name="Straight Arrow Connector 19">
            <a:extLst>
              <a:ext uri="{FF2B5EF4-FFF2-40B4-BE49-F238E27FC236}">
                <a16:creationId xmlns:a16="http://schemas.microsoft.com/office/drawing/2014/main" id="{E4C08638-E5C0-63DD-B840-AA79A5D66F09}"/>
              </a:ext>
            </a:extLst>
          </p:cNvPr>
          <p:cNvCxnSpPr/>
          <p:nvPr/>
        </p:nvCxnSpPr>
        <p:spPr>
          <a:xfrm>
            <a:off x="7722714" y="5445224"/>
            <a:ext cx="3436086" cy="0"/>
          </a:xfrm>
          <a:prstGeom prst="straightConnector1">
            <a:avLst/>
          </a:prstGeom>
          <a:noFill/>
          <a:ln w="9525" cap="flat" cmpd="sng" algn="ctr">
            <a:solidFill>
              <a:schemeClr val="bg1"/>
            </a:solidFill>
            <a:prstDash val="solid"/>
            <a:tailEnd type="triangle"/>
          </a:ln>
          <a:effectLst/>
        </p:spPr>
      </p:cxnSp>
      <p:sp>
        <p:nvSpPr>
          <p:cNvPr id="21" name="Rectangle 20">
            <a:extLst>
              <a:ext uri="{FF2B5EF4-FFF2-40B4-BE49-F238E27FC236}">
                <a16:creationId xmlns:a16="http://schemas.microsoft.com/office/drawing/2014/main" id="{8F30A05E-28C9-B3A7-5891-3B244F8B9784}"/>
              </a:ext>
            </a:extLst>
          </p:cNvPr>
          <p:cNvSpPr/>
          <p:nvPr/>
        </p:nvSpPr>
        <p:spPr>
          <a:xfrm>
            <a:off x="11139057" y="5444250"/>
            <a:ext cx="115966" cy="439572"/>
          </a:xfrm>
          <a:prstGeom prst="rect">
            <a:avLst/>
          </a:prstGeom>
          <a:solidFill>
            <a:srgbClr val="202B50"/>
          </a:solidFill>
          <a:ln w="25400" cap="flat" cmpd="sng" algn="ctr">
            <a:solidFill>
              <a:schemeClr val="bg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a:ea typeface="+mn-ea"/>
              <a:cs typeface="+mn-cs"/>
            </a:endParaRPr>
          </a:p>
        </p:txBody>
      </p:sp>
      <p:cxnSp>
        <p:nvCxnSpPr>
          <p:cNvPr id="22" name="Straight Arrow Connector 21">
            <a:extLst>
              <a:ext uri="{FF2B5EF4-FFF2-40B4-BE49-F238E27FC236}">
                <a16:creationId xmlns:a16="http://schemas.microsoft.com/office/drawing/2014/main" id="{929E26BD-247D-D4B4-8575-E06620E01B6F}"/>
              </a:ext>
            </a:extLst>
          </p:cNvPr>
          <p:cNvCxnSpPr>
            <a:cxnSpLocks/>
            <a:stCxn id="21" idx="2"/>
          </p:cNvCxnSpPr>
          <p:nvPr/>
        </p:nvCxnSpPr>
        <p:spPr>
          <a:xfrm flipH="1">
            <a:off x="7702971" y="5883822"/>
            <a:ext cx="3494069" cy="0"/>
          </a:xfrm>
          <a:prstGeom prst="straightConnector1">
            <a:avLst/>
          </a:prstGeom>
          <a:noFill/>
          <a:ln w="9525" cap="flat" cmpd="sng" algn="ctr">
            <a:solidFill>
              <a:schemeClr val="bg1"/>
            </a:solidFill>
            <a:prstDash val="solid"/>
            <a:tailEnd type="triangle"/>
          </a:ln>
          <a:effectLst/>
        </p:spPr>
      </p:cxnSp>
      <p:sp>
        <p:nvSpPr>
          <p:cNvPr id="23" name="Rectangle 22">
            <a:extLst>
              <a:ext uri="{FF2B5EF4-FFF2-40B4-BE49-F238E27FC236}">
                <a16:creationId xmlns:a16="http://schemas.microsoft.com/office/drawing/2014/main" id="{36E069B8-9B85-D88A-0E1D-35FE84399F1E}"/>
              </a:ext>
            </a:extLst>
          </p:cNvPr>
          <p:cNvSpPr/>
          <p:nvPr/>
        </p:nvSpPr>
        <p:spPr>
          <a:xfrm>
            <a:off x="9324791" y="4838222"/>
            <a:ext cx="115966" cy="439572"/>
          </a:xfrm>
          <a:prstGeom prst="rect">
            <a:avLst/>
          </a:prstGeom>
          <a:solidFill>
            <a:srgbClr val="38C6C6"/>
          </a:solidFill>
          <a:ln w="38100" cap="flat" cmpd="sng" algn="ctr">
            <a:solidFill>
              <a:schemeClr val="bg1"/>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a:ea typeface="+mn-ea"/>
              <a:cs typeface="+mn-cs"/>
            </a:endParaRPr>
          </a:p>
        </p:txBody>
      </p:sp>
      <p:cxnSp>
        <p:nvCxnSpPr>
          <p:cNvPr id="24" name="Straight Arrow Connector 23">
            <a:extLst>
              <a:ext uri="{FF2B5EF4-FFF2-40B4-BE49-F238E27FC236}">
                <a16:creationId xmlns:a16="http://schemas.microsoft.com/office/drawing/2014/main" id="{8D2C6849-E233-4551-8044-3F3FA038B633}"/>
              </a:ext>
            </a:extLst>
          </p:cNvPr>
          <p:cNvCxnSpPr/>
          <p:nvPr/>
        </p:nvCxnSpPr>
        <p:spPr>
          <a:xfrm>
            <a:off x="7722714" y="4866921"/>
            <a:ext cx="1540050" cy="0"/>
          </a:xfrm>
          <a:prstGeom prst="straightConnector1">
            <a:avLst/>
          </a:prstGeom>
          <a:noFill/>
          <a:ln w="9525" cap="flat" cmpd="sng" algn="ctr">
            <a:solidFill>
              <a:schemeClr val="bg1"/>
            </a:solidFill>
            <a:prstDash val="solid"/>
            <a:tailEnd type="triangle"/>
          </a:ln>
          <a:effectLst/>
        </p:spPr>
      </p:cxnSp>
      <p:cxnSp>
        <p:nvCxnSpPr>
          <p:cNvPr id="25" name="Straight Arrow Connector 24">
            <a:extLst>
              <a:ext uri="{FF2B5EF4-FFF2-40B4-BE49-F238E27FC236}">
                <a16:creationId xmlns:a16="http://schemas.microsoft.com/office/drawing/2014/main" id="{A467B26D-2C8F-7B81-5CB3-F06EAB12B7B6}"/>
              </a:ext>
            </a:extLst>
          </p:cNvPr>
          <p:cNvCxnSpPr>
            <a:cxnSpLocks/>
            <a:stCxn id="23" idx="2"/>
          </p:cNvCxnSpPr>
          <p:nvPr/>
        </p:nvCxnSpPr>
        <p:spPr>
          <a:xfrm flipH="1">
            <a:off x="7722714" y="5277794"/>
            <a:ext cx="1660060" cy="0"/>
          </a:xfrm>
          <a:prstGeom prst="straightConnector1">
            <a:avLst/>
          </a:prstGeom>
          <a:noFill/>
          <a:ln w="9525" cap="flat" cmpd="sng" algn="ctr">
            <a:solidFill>
              <a:schemeClr val="bg1"/>
            </a:solidFill>
            <a:prstDash val="solid"/>
            <a:tailEnd type="triangle"/>
          </a:ln>
          <a:effectLst/>
        </p:spPr>
      </p:cxnSp>
      <p:sp>
        <p:nvSpPr>
          <p:cNvPr id="26" name="TextBox 25">
            <a:extLst>
              <a:ext uri="{FF2B5EF4-FFF2-40B4-BE49-F238E27FC236}">
                <a16:creationId xmlns:a16="http://schemas.microsoft.com/office/drawing/2014/main" id="{21640B9B-16E8-D1FD-717B-FA6272B4D311}"/>
              </a:ext>
            </a:extLst>
          </p:cNvPr>
          <p:cNvSpPr txBox="1"/>
          <p:nvPr/>
        </p:nvSpPr>
        <p:spPr>
          <a:xfrm>
            <a:off x="9550796" y="4797152"/>
            <a:ext cx="898411" cy="338554"/>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before</a:t>
            </a:r>
          </a:p>
        </p:txBody>
      </p:sp>
      <p:sp>
        <p:nvSpPr>
          <p:cNvPr id="27" name="Explosion: 8 Points 26">
            <a:extLst>
              <a:ext uri="{FF2B5EF4-FFF2-40B4-BE49-F238E27FC236}">
                <a16:creationId xmlns:a16="http://schemas.microsoft.com/office/drawing/2014/main" id="{F4557CA1-B54E-1CBF-9337-533A0361AD25}"/>
              </a:ext>
            </a:extLst>
          </p:cNvPr>
          <p:cNvSpPr/>
          <p:nvPr/>
        </p:nvSpPr>
        <p:spPr>
          <a:xfrm>
            <a:off x="7246540" y="5085184"/>
            <a:ext cx="472512" cy="439571"/>
          </a:xfrm>
          <a:prstGeom prst="irregularSeal1">
            <a:avLst/>
          </a:prstGeom>
          <a:gradFill rotWithShape="1">
            <a:gsLst>
              <a:gs pos="0">
                <a:srgbClr val="38C6C6">
                  <a:tint val="50000"/>
                  <a:satMod val="300000"/>
                </a:srgbClr>
              </a:gs>
              <a:gs pos="35000">
                <a:srgbClr val="38C6C6">
                  <a:tint val="37000"/>
                  <a:satMod val="300000"/>
                </a:srgbClr>
              </a:gs>
              <a:gs pos="100000">
                <a:srgbClr val="38C6C6">
                  <a:tint val="15000"/>
                  <a:satMod val="350000"/>
                </a:srgbClr>
              </a:gs>
            </a:gsLst>
            <a:lin ang="16200000" scaled="1"/>
          </a:gradFill>
          <a:ln w="9525" cap="flat" cmpd="sng" algn="ctr">
            <a:solidFill>
              <a:schemeClr val="bg1"/>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a:ea typeface="+mn-ea"/>
              <a:cs typeface="+mn-cs"/>
            </a:endParaRPr>
          </a:p>
        </p:txBody>
      </p:sp>
      <p:cxnSp>
        <p:nvCxnSpPr>
          <p:cNvPr id="28" name="Straight Arrow Connector 27">
            <a:extLst>
              <a:ext uri="{FF2B5EF4-FFF2-40B4-BE49-F238E27FC236}">
                <a16:creationId xmlns:a16="http://schemas.microsoft.com/office/drawing/2014/main" id="{1F6B9E1B-73FD-08C3-673B-DDBF88941E4C}"/>
              </a:ext>
            </a:extLst>
          </p:cNvPr>
          <p:cNvCxnSpPr>
            <a:stCxn id="27" idx="1"/>
          </p:cNvCxnSpPr>
          <p:nvPr/>
        </p:nvCxnSpPr>
        <p:spPr>
          <a:xfrm flipH="1">
            <a:off x="2605524" y="5260504"/>
            <a:ext cx="4641016" cy="7240"/>
          </a:xfrm>
          <a:prstGeom prst="straightConnector1">
            <a:avLst/>
          </a:prstGeom>
          <a:noFill/>
          <a:ln w="9525" cap="flat" cmpd="sng" algn="ctr">
            <a:solidFill>
              <a:schemeClr val="bg1"/>
            </a:solidFill>
            <a:prstDash val="solid"/>
            <a:tailEnd type="triangle"/>
          </a:ln>
          <a:effectLst/>
        </p:spPr>
      </p:cxnSp>
      <p:sp>
        <p:nvSpPr>
          <p:cNvPr id="29" name="TextBox 28">
            <a:extLst>
              <a:ext uri="{FF2B5EF4-FFF2-40B4-BE49-F238E27FC236}">
                <a16:creationId xmlns:a16="http://schemas.microsoft.com/office/drawing/2014/main" id="{9D14DC12-03B7-6ECF-C6DC-C7203929F777}"/>
              </a:ext>
            </a:extLst>
          </p:cNvPr>
          <p:cNvSpPr txBox="1"/>
          <p:nvPr/>
        </p:nvSpPr>
        <p:spPr>
          <a:xfrm>
            <a:off x="9861282" y="5492825"/>
            <a:ext cx="898411" cy="338554"/>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on</a:t>
            </a:r>
          </a:p>
        </p:txBody>
      </p:sp>
      <p:sp>
        <p:nvSpPr>
          <p:cNvPr id="30" name="Rectangle 29">
            <a:extLst>
              <a:ext uri="{FF2B5EF4-FFF2-40B4-BE49-F238E27FC236}">
                <a16:creationId xmlns:a16="http://schemas.microsoft.com/office/drawing/2014/main" id="{8780DC0A-543B-5045-AAEA-41134C6D68DB}"/>
              </a:ext>
            </a:extLst>
          </p:cNvPr>
          <p:cNvSpPr/>
          <p:nvPr/>
        </p:nvSpPr>
        <p:spPr>
          <a:xfrm>
            <a:off x="9303043" y="6006355"/>
            <a:ext cx="115966" cy="439572"/>
          </a:xfrm>
          <a:prstGeom prst="rect">
            <a:avLst/>
          </a:prstGeom>
          <a:solidFill>
            <a:srgbClr val="38C6C6"/>
          </a:solidFill>
          <a:ln w="38100" cap="flat" cmpd="sng" algn="ctr">
            <a:solidFill>
              <a:schemeClr val="bg1"/>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a:ea typeface="+mn-ea"/>
              <a:cs typeface="+mn-cs"/>
            </a:endParaRPr>
          </a:p>
        </p:txBody>
      </p:sp>
      <p:cxnSp>
        <p:nvCxnSpPr>
          <p:cNvPr id="31" name="Straight Arrow Connector 30">
            <a:extLst>
              <a:ext uri="{FF2B5EF4-FFF2-40B4-BE49-F238E27FC236}">
                <a16:creationId xmlns:a16="http://schemas.microsoft.com/office/drawing/2014/main" id="{D158C953-5198-3209-5161-7FEE368655A7}"/>
              </a:ext>
            </a:extLst>
          </p:cNvPr>
          <p:cNvCxnSpPr/>
          <p:nvPr/>
        </p:nvCxnSpPr>
        <p:spPr>
          <a:xfrm>
            <a:off x="7700966" y="6035054"/>
            <a:ext cx="1540050" cy="0"/>
          </a:xfrm>
          <a:prstGeom prst="straightConnector1">
            <a:avLst/>
          </a:prstGeom>
          <a:noFill/>
          <a:ln w="9525" cap="flat" cmpd="sng" algn="ctr">
            <a:solidFill>
              <a:schemeClr val="bg1"/>
            </a:solidFill>
            <a:prstDash val="solid"/>
            <a:tailEnd type="triangle"/>
          </a:ln>
          <a:effectLst/>
        </p:spPr>
      </p:cxnSp>
      <p:cxnSp>
        <p:nvCxnSpPr>
          <p:cNvPr id="32" name="Straight Arrow Connector 31">
            <a:extLst>
              <a:ext uri="{FF2B5EF4-FFF2-40B4-BE49-F238E27FC236}">
                <a16:creationId xmlns:a16="http://schemas.microsoft.com/office/drawing/2014/main" id="{F2BED05D-DEA1-C7F5-FA19-4F0CCE208130}"/>
              </a:ext>
            </a:extLst>
          </p:cNvPr>
          <p:cNvCxnSpPr>
            <a:cxnSpLocks/>
            <a:stCxn id="30" idx="2"/>
          </p:cNvCxnSpPr>
          <p:nvPr/>
        </p:nvCxnSpPr>
        <p:spPr>
          <a:xfrm flipH="1">
            <a:off x="7700966" y="6445927"/>
            <a:ext cx="1660060" cy="0"/>
          </a:xfrm>
          <a:prstGeom prst="straightConnector1">
            <a:avLst/>
          </a:prstGeom>
          <a:noFill/>
          <a:ln w="9525" cap="flat" cmpd="sng" algn="ctr">
            <a:solidFill>
              <a:schemeClr val="bg1"/>
            </a:solidFill>
            <a:prstDash val="solid"/>
            <a:tailEnd type="triangle"/>
          </a:ln>
          <a:effectLst/>
        </p:spPr>
      </p:cxnSp>
      <p:sp>
        <p:nvSpPr>
          <p:cNvPr id="33" name="TextBox 32">
            <a:extLst>
              <a:ext uri="{FF2B5EF4-FFF2-40B4-BE49-F238E27FC236}">
                <a16:creationId xmlns:a16="http://schemas.microsoft.com/office/drawing/2014/main" id="{EDC0B4DD-0442-4940-243C-1038A310EF6A}"/>
              </a:ext>
            </a:extLst>
          </p:cNvPr>
          <p:cNvSpPr txBox="1"/>
          <p:nvPr/>
        </p:nvSpPr>
        <p:spPr>
          <a:xfrm>
            <a:off x="9505017" y="6084704"/>
            <a:ext cx="898411" cy="338554"/>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rPr>
              <a:t>after</a:t>
            </a:r>
          </a:p>
        </p:txBody>
      </p:sp>
    </p:spTree>
    <p:extLst>
      <p:ext uri="{BB962C8B-B14F-4D97-AF65-F5344CB8AC3E}">
        <p14:creationId xmlns:p14="http://schemas.microsoft.com/office/powerpoint/2010/main" val="2146134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000"/>
                                        <p:tgtEl>
                                          <p:spTgt spid="11"/>
                                        </p:tgtEl>
                                      </p:cBhvr>
                                    </p:animEffect>
                                    <p:anim calcmode="lin" valueType="num">
                                      <p:cBhvr>
                                        <p:cTn id="33" dur="1000" fill="hold"/>
                                        <p:tgtEl>
                                          <p:spTgt spid="11"/>
                                        </p:tgtEl>
                                        <p:attrNameLst>
                                          <p:attrName>ppt_x</p:attrName>
                                        </p:attrNameLst>
                                      </p:cBhvr>
                                      <p:tavLst>
                                        <p:tav tm="0">
                                          <p:val>
                                            <p:strVal val="#ppt_x"/>
                                          </p:val>
                                        </p:tav>
                                        <p:tav tm="100000">
                                          <p:val>
                                            <p:strVal val="#ppt_x"/>
                                          </p:val>
                                        </p:tav>
                                      </p:tavLst>
                                    </p:anim>
                                    <p:anim calcmode="lin" valueType="num">
                                      <p:cBhvr>
                                        <p:cTn id="34" dur="1000" fill="hold"/>
                                        <p:tgtEl>
                                          <p:spTgt spid="11"/>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1000"/>
                                        <p:tgtEl>
                                          <p:spTgt spid="9"/>
                                        </p:tgtEl>
                                      </p:cBhvr>
                                    </p:animEffect>
                                    <p:anim calcmode="lin" valueType="num">
                                      <p:cBhvr>
                                        <p:cTn id="48" dur="1000" fill="hold"/>
                                        <p:tgtEl>
                                          <p:spTgt spid="9"/>
                                        </p:tgtEl>
                                        <p:attrNameLst>
                                          <p:attrName>ppt_x</p:attrName>
                                        </p:attrNameLst>
                                      </p:cBhvr>
                                      <p:tavLst>
                                        <p:tav tm="0">
                                          <p:val>
                                            <p:strVal val="#ppt_x"/>
                                          </p:val>
                                        </p:tav>
                                        <p:tav tm="100000">
                                          <p:val>
                                            <p:strVal val="#ppt_x"/>
                                          </p:val>
                                        </p:tav>
                                      </p:tavLst>
                                    </p:anim>
                                    <p:anim calcmode="lin" valueType="num">
                                      <p:cBhvr>
                                        <p:cTn id="49" dur="1000" fill="hold"/>
                                        <p:tgtEl>
                                          <p:spTgt spid="9"/>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1000"/>
                                        <p:tgtEl>
                                          <p:spTgt spid="13"/>
                                        </p:tgtEl>
                                      </p:cBhvr>
                                    </p:animEffect>
                                    <p:anim calcmode="lin" valueType="num">
                                      <p:cBhvr>
                                        <p:cTn id="53" dur="1000" fill="hold"/>
                                        <p:tgtEl>
                                          <p:spTgt spid="13"/>
                                        </p:tgtEl>
                                        <p:attrNameLst>
                                          <p:attrName>ppt_x</p:attrName>
                                        </p:attrNameLst>
                                      </p:cBhvr>
                                      <p:tavLst>
                                        <p:tav tm="0">
                                          <p:val>
                                            <p:strVal val="#ppt_x"/>
                                          </p:val>
                                        </p:tav>
                                        <p:tav tm="100000">
                                          <p:val>
                                            <p:strVal val="#ppt_x"/>
                                          </p:val>
                                        </p:tav>
                                      </p:tavLst>
                                    </p:anim>
                                    <p:anim calcmode="lin" valueType="num">
                                      <p:cBhvr>
                                        <p:cTn id="54" dur="1000" fill="hold"/>
                                        <p:tgtEl>
                                          <p:spTgt spid="13"/>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1000"/>
                                        <p:tgtEl>
                                          <p:spTgt spid="8"/>
                                        </p:tgtEl>
                                      </p:cBhvr>
                                    </p:animEffect>
                                    <p:anim calcmode="lin" valueType="num">
                                      <p:cBhvr>
                                        <p:cTn id="58" dur="1000" fill="hold"/>
                                        <p:tgtEl>
                                          <p:spTgt spid="8"/>
                                        </p:tgtEl>
                                        <p:attrNameLst>
                                          <p:attrName>ppt_x</p:attrName>
                                        </p:attrNameLst>
                                      </p:cBhvr>
                                      <p:tavLst>
                                        <p:tav tm="0">
                                          <p:val>
                                            <p:strVal val="#ppt_x"/>
                                          </p:val>
                                        </p:tav>
                                        <p:tav tm="100000">
                                          <p:val>
                                            <p:strVal val="#ppt_x"/>
                                          </p:val>
                                        </p:tav>
                                      </p:tavLst>
                                    </p:anim>
                                    <p:anim calcmode="lin" valueType="num">
                                      <p:cBhvr>
                                        <p:cTn id="59" dur="1000" fill="hold"/>
                                        <p:tgtEl>
                                          <p:spTgt spid="8"/>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1000"/>
                                        <p:tgtEl>
                                          <p:spTgt spid="14"/>
                                        </p:tgtEl>
                                      </p:cBhvr>
                                    </p:animEffect>
                                    <p:anim calcmode="lin" valueType="num">
                                      <p:cBhvr>
                                        <p:cTn id="63" dur="1000" fill="hold"/>
                                        <p:tgtEl>
                                          <p:spTgt spid="14"/>
                                        </p:tgtEl>
                                        <p:attrNameLst>
                                          <p:attrName>ppt_x</p:attrName>
                                        </p:attrNameLst>
                                      </p:cBhvr>
                                      <p:tavLst>
                                        <p:tav tm="0">
                                          <p:val>
                                            <p:strVal val="#ppt_x"/>
                                          </p:val>
                                        </p:tav>
                                        <p:tav tm="100000">
                                          <p:val>
                                            <p:strVal val="#ppt_x"/>
                                          </p:val>
                                        </p:tav>
                                      </p:tavLst>
                                    </p:anim>
                                    <p:anim calcmode="lin" valueType="num">
                                      <p:cBhvr>
                                        <p:cTn id="6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nodeType="clickEffect">
                                  <p:stCondLst>
                                    <p:cond delay="0"/>
                                  </p:stCondLst>
                                  <p:childTnLst>
                                    <p:set>
                                      <p:cBhvr>
                                        <p:cTn id="68" dur="1" fill="hold">
                                          <p:stCondLst>
                                            <p:cond delay="0"/>
                                          </p:stCondLst>
                                        </p:cTn>
                                        <p:tgtEl>
                                          <p:spTgt spid="16"/>
                                        </p:tgtEl>
                                        <p:attrNameLst>
                                          <p:attrName>style.visibility</p:attrName>
                                        </p:attrNameLst>
                                      </p:cBhvr>
                                      <p:to>
                                        <p:strVal val="visible"/>
                                      </p:to>
                                    </p:set>
                                    <p:anim calcmode="lin" valueType="num">
                                      <p:cBhvr>
                                        <p:cTn id="69" dur="500" fill="hold"/>
                                        <p:tgtEl>
                                          <p:spTgt spid="16"/>
                                        </p:tgtEl>
                                        <p:attrNameLst>
                                          <p:attrName>ppt_w</p:attrName>
                                        </p:attrNameLst>
                                      </p:cBhvr>
                                      <p:tavLst>
                                        <p:tav tm="0">
                                          <p:val>
                                            <p:fltVal val="0"/>
                                          </p:val>
                                        </p:tav>
                                        <p:tav tm="100000">
                                          <p:val>
                                            <p:strVal val="#ppt_w"/>
                                          </p:val>
                                        </p:tav>
                                      </p:tavLst>
                                    </p:anim>
                                    <p:anim calcmode="lin" valueType="num">
                                      <p:cBhvr>
                                        <p:cTn id="70" dur="500" fill="hold"/>
                                        <p:tgtEl>
                                          <p:spTgt spid="16"/>
                                        </p:tgtEl>
                                        <p:attrNameLst>
                                          <p:attrName>ppt_h</p:attrName>
                                        </p:attrNameLst>
                                      </p:cBhvr>
                                      <p:tavLst>
                                        <p:tav tm="0">
                                          <p:val>
                                            <p:fltVal val="0"/>
                                          </p:val>
                                        </p:tav>
                                        <p:tav tm="100000">
                                          <p:val>
                                            <p:strVal val="#ppt_h"/>
                                          </p:val>
                                        </p:tav>
                                      </p:tavLst>
                                    </p:anim>
                                    <p:animEffect transition="in" filter="fade">
                                      <p:cBhvr>
                                        <p:cTn id="71" dur="500"/>
                                        <p:tgtEl>
                                          <p:spTgt spid="16"/>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17"/>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18"/>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19"/>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24"/>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23"/>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26"/>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25"/>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0"/>
                                          </p:stCondLst>
                                        </p:cTn>
                                        <p:tgtEl>
                                          <p:spTgt spid="20"/>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21"/>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29"/>
                                        </p:tgtEl>
                                        <p:attrNameLst>
                                          <p:attrName>style.visibility</p:attrName>
                                        </p:attrNameLst>
                                      </p:cBhvr>
                                      <p:to>
                                        <p:strVal val="visible"/>
                                      </p:to>
                                    </p:set>
                                  </p:childTnLst>
                                </p:cTn>
                              </p:par>
                              <p:par>
                                <p:cTn id="108" presetID="1" presetClass="entr" presetSubtype="0" fill="hold" nodeType="withEffect">
                                  <p:stCondLst>
                                    <p:cond delay="0"/>
                                  </p:stCondLst>
                                  <p:childTnLst>
                                    <p:set>
                                      <p:cBhvr>
                                        <p:cTn id="109" dur="1" fill="hold">
                                          <p:stCondLst>
                                            <p:cond delay="0"/>
                                          </p:stCondLst>
                                        </p:cTn>
                                        <p:tgtEl>
                                          <p:spTgt spid="22"/>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nodeType="clickEffect">
                                  <p:stCondLst>
                                    <p:cond delay="0"/>
                                  </p:stCondLst>
                                  <p:childTnLst>
                                    <p:set>
                                      <p:cBhvr>
                                        <p:cTn id="113" dur="1" fill="hold">
                                          <p:stCondLst>
                                            <p:cond delay="0"/>
                                          </p:stCondLst>
                                        </p:cTn>
                                        <p:tgtEl>
                                          <p:spTgt spid="31"/>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30"/>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33"/>
                                        </p:tgtEl>
                                        <p:attrNameLst>
                                          <p:attrName>style.visibility</p:attrName>
                                        </p:attrNameLst>
                                      </p:cBhvr>
                                      <p:to>
                                        <p:strVal val="visible"/>
                                      </p:to>
                                    </p:set>
                                  </p:childTnLst>
                                </p:cTn>
                              </p:par>
                              <p:par>
                                <p:cTn id="118" presetID="1" presetClass="entr" presetSubtype="0" fill="hold" nodeType="withEffect">
                                  <p:stCondLst>
                                    <p:cond delay="0"/>
                                  </p:stCondLst>
                                  <p:childTnLst>
                                    <p:set>
                                      <p:cBhvr>
                                        <p:cTn id="119"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9" grpId="0" animBg="1"/>
      <p:bldP spid="21" grpId="0" animBg="1"/>
      <p:bldP spid="23" grpId="0" animBg="1"/>
      <p:bldP spid="26" grpId="0"/>
      <p:bldP spid="29" grpId="0"/>
      <p:bldP spid="30" grpId="0" animBg="1"/>
      <p:bldP spid="3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80637-A15B-41D2-E5FE-8242F006B8C5}"/>
              </a:ext>
            </a:extLst>
          </p:cNvPr>
          <p:cNvSpPr>
            <a:spLocks noGrp="1"/>
          </p:cNvSpPr>
          <p:nvPr>
            <p:ph type="title"/>
          </p:nvPr>
        </p:nvSpPr>
        <p:spPr>
          <a:xfrm>
            <a:off x="189756" y="3140968"/>
            <a:ext cx="10969943" cy="711081"/>
          </a:xfrm>
        </p:spPr>
        <p:txBody>
          <a:bodyPr/>
          <a:lstStyle/>
          <a:p>
            <a:r>
              <a:rPr lang="en-IN" dirty="0"/>
              <a:t>Lunch Break</a:t>
            </a:r>
          </a:p>
        </p:txBody>
      </p:sp>
    </p:spTree>
    <p:extLst>
      <p:ext uri="{BB962C8B-B14F-4D97-AF65-F5344CB8AC3E}">
        <p14:creationId xmlns:p14="http://schemas.microsoft.com/office/powerpoint/2010/main" val="5819697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a:xfrm>
            <a:off x="117748" y="126376"/>
            <a:ext cx="11161240" cy="1142384"/>
          </a:xfrm>
        </p:spPr>
        <p:txBody>
          <a:bodyPr/>
          <a:lstStyle/>
          <a:p>
            <a:r>
              <a:rPr lang="en-US" sz="3600" dirty="0">
                <a:latin typeface="Cooper Black" panose="0208090404030B020404" pitchFamily="18" charset="0"/>
              </a:rPr>
              <a:t>SAP Fiori elements boosts SAP Fiori development efficiency</a:t>
            </a:r>
            <a:endParaRPr lang="en-US" dirty="0"/>
          </a:p>
        </p:txBody>
      </p:sp>
      <p:pic>
        <p:nvPicPr>
          <p:cNvPr id="3" name="Picture 2">
            <a:extLst>
              <a:ext uri="{FF2B5EF4-FFF2-40B4-BE49-F238E27FC236}">
                <a16:creationId xmlns:a16="http://schemas.microsoft.com/office/drawing/2014/main" id="{7D5EF6AB-0B4F-0C0E-ADD1-58A4A2E88C31}"/>
              </a:ext>
            </a:extLst>
          </p:cNvPr>
          <p:cNvPicPr>
            <a:picLocks noChangeAspect="1"/>
          </p:cNvPicPr>
          <p:nvPr/>
        </p:nvPicPr>
        <p:blipFill>
          <a:blip r:embed="rId2"/>
          <a:stretch>
            <a:fillRect/>
          </a:stretch>
        </p:blipFill>
        <p:spPr>
          <a:xfrm>
            <a:off x="315253" y="1415190"/>
            <a:ext cx="11558318" cy="5320872"/>
          </a:xfrm>
          <a:prstGeom prst="rect">
            <a:avLst/>
          </a:prstGeom>
        </p:spPr>
      </p:pic>
    </p:spTree>
    <p:extLst>
      <p:ext uri="{BB962C8B-B14F-4D97-AF65-F5344CB8AC3E}">
        <p14:creationId xmlns:p14="http://schemas.microsoft.com/office/powerpoint/2010/main" val="291150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a:xfrm>
            <a:off x="117748" y="188640"/>
            <a:ext cx="10969943" cy="711081"/>
          </a:xfrm>
        </p:spPr>
        <p:txBody>
          <a:bodyPr/>
          <a:lstStyle/>
          <a:p>
            <a:r>
              <a:rPr lang="en-US" sz="2800" dirty="0">
                <a:latin typeface="Cooper Black" panose="0208090404030B020404" pitchFamily="18" charset="0"/>
              </a:rPr>
              <a:t>SAP Fiori elements provides enterprise-ready apps out of the box</a:t>
            </a:r>
            <a:endParaRPr lang="en-US" sz="2800" dirty="0"/>
          </a:p>
        </p:txBody>
      </p:sp>
      <p:pic>
        <p:nvPicPr>
          <p:cNvPr id="3" name="Picture 2">
            <a:extLst>
              <a:ext uri="{FF2B5EF4-FFF2-40B4-BE49-F238E27FC236}">
                <a16:creationId xmlns:a16="http://schemas.microsoft.com/office/drawing/2014/main" id="{726917B0-ED00-185A-4D26-8C3196EB4906}"/>
              </a:ext>
            </a:extLst>
          </p:cNvPr>
          <p:cNvPicPr>
            <a:picLocks noChangeAspect="1"/>
          </p:cNvPicPr>
          <p:nvPr/>
        </p:nvPicPr>
        <p:blipFill>
          <a:blip r:embed="rId2"/>
          <a:stretch>
            <a:fillRect/>
          </a:stretch>
        </p:blipFill>
        <p:spPr>
          <a:xfrm>
            <a:off x="993709" y="1059591"/>
            <a:ext cx="10201407" cy="5027008"/>
          </a:xfrm>
          <a:prstGeom prst="rect">
            <a:avLst/>
          </a:prstGeom>
        </p:spPr>
      </p:pic>
    </p:spTree>
    <p:extLst>
      <p:ext uri="{BB962C8B-B14F-4D97-AF65-F5344CB8AC3E}">
        <p14:creationId xmlns:p14="http://schemas.microsoft.com/office/powerpoint/2010/main" val="1251265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a:xfrm>
            <a:off x="255648" y="188640"/>
            <a:ext cx="10969943" cy="711081"/>
          </a:xfrm>
        </p:spPr>
        <p:txBody>
          <a:bodyPr/>
          <a:lstStyle/>
          <a:p>
            <a:r>
              <a:rPr lang="en-US" sz="3200" dirty="0">
                <a:latin typeface="Cooper Black" panose="0208090404030B020404" pitchFamily="18" charset="0"/>
              </a:rPr>
              <a:t>SAP Fiori elements application architecture provides flexibility</a:t>
            </a:r>
            <a:endParaRPr lang="en-US" sz="3200" dirty="0"/>
          </a:p>
        </p:txBody>
      </p:sp>
      <p:pic>
        <p:nvPicPr>
          <p:cNvPr id="3" name="Picture 2">
            <a:extLst>
              <a:ext uri="{FF2B5EF4-FFF2-40B4-BE49-F238E27FC236}">
                <a16:creationId xmlns:a16="http://schemas.microsoft.com/office/drawing/2014/main" id="{0EF17BDA-EA53-ABAB-BE6A-D9F94C5B9427}"/>
              </a:ext>
            </a:extLst>
          </p:cNvPr>
          <p:cNvPicPr>
            <a:picLocks noChangeAspect="1"/>
          </p:cNvPicPr>
          <p:nvPr/>
        </p:nvPicPr>
        <p:blipFill>
          <a:blip r:embed="rId2"/>
          <a:stretch>
            <a:fillRect/>
          </a:stretch>
        </p:blipFill>
        <p:spPr>
          <a:xfrm>
            <a:off x="963234" y="1223394"/>
            <a:ext cx="10262357" cy="4411213"/>
          </a:xfrm>
          <a:prstGeom prst="rect">
            <a:avLst/>
          </a:prstGeom>
        </p:spPr>
      </p:pic>
    </p:spTree>
    <p:extLst>
      <p:ext uri="{BB962C8B-B14F-4D97-AF65-F5344CB8AC3E}">
        <p14:creationId xmlns:p14="http://schemas.microsoft.com/office/powerpoint/2010/main" val="3248536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a:xfrm>
            <a:off x="189756" y="476672"/>
            <a:ext cx="10969943" cy="711081"/>
          </a:xfrm>
        </p:spPr>
        <p:txBody>
          <a:bodyPr/>
          <a:lstStyle/>
          <a:p>
            <a:r>
              <a:rPr lang="en-US" sz="3200" dirty="0">
                <a:latin typeface="Cooper Black" panose="0208090404030B020404" pitchFamily="18" charset="0"/>
              </a:rPr>
              <a:t>SAP Fiori elements prioritizes efficiency over flexibility</a:t>
            </a:r>
            <a:br>
              <a:rPr lang="en-US" sz="3200" dirty="0">
                <a:latin typeface="Cooper Black" panose="0208090404030B020404" pitchFamily="18" charset="0"/>
              </a:rPr>
            </a:br>
            <a:endParaRPr lang="en-US" sz="3200" dirty="0"/>
          </a:p>
        </p:txBody>
      </p:sp>
      <p:pic>
        <p:nvPicPr>
          <p:cNvPr id="3" name="Picture 2">
            <a:extLst>
              <a:ext uri="{FF2B5EF4-FFF2-40B4-BE49-F238E27FC236}">
                <a16:creationId xmlns:a16="http://schemas.microsoft.com/office/drawing/2014/main" id="{32E32852-A140-A7FC-63E9-0A4E6DB8FB28}"/>
              </a:ext>
            </a:extLst>
          </p:cNvPr>
          <p:cNvPicPr>
            <a:picLocks noChangeAspect="1"/>
          </p:cNvPicPr>
          <p:nvPr/>
        </p:nvPicPr>
        <p:blipFill>
          <a:blip r:embed="rId2"/>
          <a:stretch>
            <a:fillRect/>
          </a:stretch>
        </p:blipFill>
        <p:spPr>
          <a:xfrm>
            <a:off x="1701924" y="1199452"/>
            <a:ext cx="9099643" cy="5242277"/>
          </a:xfrm>
          <a:prstGeom prst="rect">
            <a:avLst/>
          </a:prstGeom>
        </p:spPr>
      </p:pic>
    </p:spTree>
    <p:extLst>
      <p:ext uri="{BB962C8B-B14F-4D97-AF65-F5344CB8AC3E}">
        <p14:creationId xmlns:p14="http://schemas.microsoft.com/office/powerpoint/2010/main" val="41055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C61E9-6D13-2889-D9F2-B0E864018060}"/>
              </a:ext>
            </a:extLst>
          </p:cNvPr>
          <p:cNvSpPr>
            <a:spLocks noGrp="1"/>
          </p:cNvSpPr>
          <p:nvPr>
            <p:ph type="title"/>
          </p:nvPr>
        </p:nvSpPr>
        <p:spPr/>
        <p:txBody>
          <a:bodyPr/>
          <a:lstStyle/>
          <a:p>
            <a:r>
              <a:rPr lang="en-US" dirty="0"/>
              <a:t>Hands on : Fiori App</a:t>
            </a:r>
          </a:p>
        </p:txBody>
      </p:sp>
      <p:pic>
        <p:nvPicPr>
          <p:cNvPr id="3074" name="Picture 2" descr="img.freepik.com/free-vector/app-development-illust...">
            <a:extLst>
              <a:ext uri="{FF2B5EF4-FFF2-40B4-BE49-F238E27FC236}">
                <a16:creationId xmlns:a16="http://schemas.microsoft.com/office/drawing/2014/main" id="{3736F10E-A3DF-EEBD-A236-0BAD436660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3088" y="1443038"/>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00403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7315E-80EC-2507-675D-DCE5F18AB296}"/>
              </a:ext>
            </a:extLst>
          </p:cNvPr>
          <p:cNvSpPr>
            <a:spLocks noGrp="1"/>
          </p:cNvSpPr>
          <p:nvPr>
            <p:ph type="title"/>
          </p:nvPr>
        </p:nvSpPr>
        <p:spPr/>
        <p:txBody>
          <a:bodyPr/>
          <a:lstStyle/>
          <a:p>
            <a:r>
              <a:rPr lang="en-US" dirty="0"/>
              <a:t>Draft Functionality</a:t>
            </a:r>
          </a:p>
        </p:txBody>
      </p:sp>
    </p:spTree>
    <p:extLst>
      <p:ext uri="{BB962C8B-B14F-4D97-AF65-F5344CB8AC3E}">
        <p14:creationId xmlns:p14="http://schemas.microsoft.com/office/powerpoint/2010/main" val="185821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C60AD-C46C-E0F4-7EA6-4AAB930ED738}"/>
              </a:ext>
            </a:extLst>
          </p:cNvPr>
          <p:cNvSpPr>
            <a:spLocks noGrp="1"/>
          </p:cNvSpPr>
          <p:nvPr>
            <p:ph type="title"/>
          </p:nvPr>
        </p:nvSpPr>
        <p:spPr/>
        <p:txBody>
          <a:bodyPr/>
          <a:lstStyle/>
          <a:p>
            <a:r>
              <a:rPr lang="en-US" dirty="0"/>
              <a:t>On-premise v/s Cloud Systems</a:t>
            </a:r>
          </a:p>
        </p:txBody>
      </p:sp>
      <p:pic>
        <p:nvPicPr>
          <p:cNvPr id="3" name="Picture 2">
            <a:extLst>
              <a:ext uri="{FF2B5EF4-FFF2-40B4-BE49-F238E27FC236}">
                <a16:creationId xmlns:a16="http://schemas.microsoft.com/office/drawing/2014/main" id="{60968D29-565E-6B98-719E-A6FD6F434D06}"/>
              </a:ext>
            </a:extLst>
          </p:cNvPr>
          <p:cNvPicPr>
            <a:picLocks noChangeAspect="1"/>
          </p:cNvPicPr>
          <p:nvPr/>
        </p:nvPicPr>
        <p:blipFill>
          <a:blip r:embed="rId2"/>
          <a:stretch>
            <a:fillRect/>
          </a:stretch>
        </p:blipFill>
        <p:spPr>
          <a:xfrm>
            <a:off x="655321" y="1472383"/>
            <a:ext cx="2446232" cy="4627651"/>
          </a:xfrm>
          <a:prstGeom prst="rect">
            <a:avLst/>
          </a:prstGeom>
        </p:spPr>
      </p:pic>
      <p:pic>
        <p:nvPicPr>
          <p:cNvPr id="4" name="Picture 2" descr="C:\Users\I062040\AppData\Local\Temp\SNAGHTML2c7ed6b0.PNG">
            <a:extLst>
              <a:ext uri="{FF2B5EF4-FFF2-40B4-BE49-F238E27FC236}">
                <a16:creationId xmlns:a16="http://schemas.microsoft.com/office/drawing/2014/main" id="{A1121345-7B28-972E-5009-98BF170EB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7805" y="1472383"/>
            <a:ext cx="2709454" cy="46276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E7CA0C6-E2B9-079C-433D-96EF7327EB3E}"/>
              </a:ext>
            </a:extLst>
          </p:cNvPr>
          <p:cNvPicPr>
            <a:picLocks noChangeAspect="1"/>
          </p:cNvPicPr>
          <p:nvPr/>
        </p:nvPicPr>
        <p:blipFill>
          <a:blip r:embed="rId4"/>
          <a:stretch>
            <a:fillRect/>
          </a:stretch>
        </p:blipFill>
        <p:spPr>
          <a:xfrm>
            <a:off x="6243511" y="1472383"/>
            <a:ext cx="2773920" cy="4627651"/>
          </a:xfrm>
          <a:prstGeom prst="rect">
            <a:avLst/>
          </a:prstGeom>
        </p:spPr>
      </p:pic>
      <p:pic>
        <p:nvPicPr>
          <p:cNvPr id="6" name="Picture 5">
            <a:extLst>
              <a:ext uri="{FF2B5EF4-FFF2-40B4-BE49-F238E27FC236}">
                <a16:creationId xmlns:a16="http://schemas.microsoft.com/office/drawing/2014/main" id="{6ED096C3-0758-F769-855A-D2AD13C47E39}"/>
              </a:ext>
            </a:extLst>
          </p:cNvPr>
          <p:cNvPicPr>
            <a:picLocks noChangeAspect="1"/>
          </p:cNvPicPr>
          <p:nvPr/>
        </p:nvPicPr>
        <p:blipFill>
          <a:blip r:embed="rId5"/>
          <a:stretch>
            <a:fillRect/>
          </a:stretch>
        </p:blipFill>
        <p:spPr>
          <a:xfrm>
            <a:off x="9233682" y="1472383"/>
            <a:ext cx="2370025" cy="4627651"/>
          </a:xfrm>
          <a:prstGeom prst="rect">
            <a:avLst/>
          </a:prstGeom>
        </p:spPr>
      </p:pic>
    </p:spTree>
    <p:extLst>
      <p:ext uri="{BB962C8B-B14F-4D97-AF65-F5344CB8AC3E}">
        <p14:creationId xmlns:p14="http://schemas.microsoft.com/office/powerpoint/2010/main" val="445838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Introduction to HANA Cloud</a:t>
            </a:r>
          </a:p>
        </p:txBody>
      </p:sp>
      <p:sp>
        <p:nvSpPr>
          <p:cNvPr id="4" name="TextBox 3">
            <a:extLst>
              <a:ext uri="{FF2B5EF4-FFF2-40B4-BE49-F238E27FC236}">
                <a16:creationId xmlns:a16="http://schemas.microsoft.com/office/drawing/2014/main" id="{4CD1B822-FD1F-30ED-76E7-5E494D6E61DA}"/>
              </a:ext>
            </a:extLst>
          </p:cNvPr>
          <p:cNvSpPr txBox="1"/>
          <p:nvPr/>
        </p:nvSpPr>
        <p:spPr>
          <a:xfrm>
            <a:off x="405781" y="974164"/>
            <a:ext cx="11161643" cy="1477328"/>
          </a:xfrm>
          <a:prstGeom prst="rect">
            <a:avLst/>
          </a:prstGeom>
          <a:noFill/>
        </p:spPr>
        <p:txBody>
          <a:bodyPr wrap="square" rtlCol="0">
            <a:spAutoFit/>
          </a:bodyPr>
          <a:lstStyle/>
          <a:p>
            <a:pPr algn="just" defTabSz="914400"/>
            <a:r>
              <a:rPr lang="en-US" sz="1800" dirty="0">
                <a:solidFill>
                  <a:schemeClr val="bg1"/>
                </a:solidFill>
                <a:latin typeface="Calibri" panose="020F0502020204030204"/>
              </a:rPr>
              <a:t>SAP HANA Cloud is a fully managed, in-memory, cloud database as a service (DBaaS). It is the cloud-based data foundation for SAP Business Technology Platform. With SAP HANA Cloud you can create, run, and extend new and existing applications.</a:t>
            </a:r>
          </a:p>
          <a:p>
            <a:pPr algn="just" defTabSz="914400"/>
            <a:r>
              <a:rPr lang="en-US" sz="1800" dirty="0">
                <a:solidFill>
                  <a:schemeClr val="bg1"/>
                </a:solidFill>
                <a:latin typeface="Calibri" panose="020F0502020204030204"/>
              </a:rPr>
              <a:t>SAP HANA Cloud includes a number of software components. The core component is SAP HANA Database, but other components can be added at any time, such as a data lake.</a:t>
            </a:r>
          </a:p>
        </p:txBody>
      </p:sp>
      <p:sp>
        <p:nvSpPr>
          <p:cNvPr id="5" name="TextBox 4">
            <a:extLst>
              <a:ext uri="{FF2B5EF4-FFF2-40B4-BE49-F238E27FC236}">
                <a16:creationId xmlns:a16="http://schemas.microsoft.com/office/drawing/2014/main" id="{2C22E0C3-2785-33E1-C2AE-1D0F297AB256}"/>
              </a:ext>
            </a:extLst>
          </p:cNvPr>
          <p:cNvSpPr txBox="1"/>
          <p:nvPr/>
        </p:nvSpPr>
        <p:spPr>
          <a:xfrm>
            <a:off x="405780" y="2451492"/>
            <a:ext cx="5834237" cy="3693319"/>
          </a:xfrm>
          <a:prstGeom prst="rect">
            <a:avLst/>
          </a:prstGeom>
          <a:noFill/>
        </p:spPr>
        <p:txBody>
          <a:bodyPr wrap="square">
            <a:spAutoFit/>
          </a:bodyPr>
          <a:lstStyle/>
          <a:p>
            <a:pPr algn="just" defTabSz="914400"/>
            <a:r>
              <a:rPr lang="en-US" sz="1800" b="1" dirty="0">
                <a:solidFill>
                  <a:schemeClr val="bg1"/>
                </a:solidFill>
                <a:latin typeface="Calibri" panose="020F0502020204030204"/>
              </a:rPr>
              <a:t>Key Components of SAP HANA Cloud</a:t>
            </a:r>
          </a:p>
          <a:p>
            <a:pPr algn="just" defTabSz="914400"/>
            <a:r>
              <a:rPr lang="en-US" sz="1800" dirty="0">
                <a:solidFill>
                  <a:schemeClr val="bg1"/>
                </a:solidFill>
                <a:latin typeface="Calibri" panose="020F0502020204030204"/>
              </a:rPr>
              <a:t>There are four key components of SAP HANA Cloud:</a:t>
            </a:r>
          </a:p>
          <a:p>
            <a:pPr marL="285750" indent="-285750" algn="just" defTabSz="914400">
              <a:buFont typeface="Arial" panose="020B0604020202020204" pitchFamily="34" charset="0"/>
              <a:buChar char="•"/>
            </a:pPr>
            <a:r>
              <a:rPr lang="en-US" sz="1800" b="1" dirty="0">
                <a:solidFill>
                  <a:schemeClr val="bg1"/>
                </a:solidFill>
                <a:latin typeface="Calibri" panose="020F0502020204030204"/>
              </a:rPr>
              <a:t>SAP HANA Cloud, SAP HANA Database</a:t>
            </a:r>
          </a:p>
          <a:p>
            <a:pPr marL="457200" lvl="1" algn="just" defTabSz="914400"/>
            <a:r>
              <a:rPr lang="en-US" sz="1800" dirty="0">
                <a:solidFill>
                  <a:schemeClr val="bg1"/>
                </a:solidFill>
                <a:latin typeface="Calibri" panose="020F0502020204030204"/>
              </a:rPr>
              <a:t>In-memory database with built-in advanced analytics (spatial, graph, text, etc.)</a:t>
            </a:r>
          </a:p>
          <a:p>
            <a:pPr marL="285750" indent="-285750" algn="just" defTabSz="914400">
              <a:buFont typeface="Arial" panose="020B0604020202020204" pitchFamily="34" charset="0"/>
              <a:buChar char="•"/>
            </a:pPr>
            <a:r>
              <a:rPr lang="en-US" sz="1800" b="1" dirty="0">
                <a:solidFill>
                  <a:schemeClr val="bg1"/>
                </a:solidFill>
                <a:latin typeface="Calibri" panose="020F0502020204030204"/>
              </a:rPr>
              <a:t>SAP HANA Cloud, data lake</a:t>
            </a:r>
          </a:p>
          <a:p>
            <a:pPr marL="457200" lvl="1" algn="just" defTabSz="914400"/>
            <a:r>
              <a:rPr lang="en-US" sz="1800" dirty="0">
                <a:solidFill>
                  <a:schemeClr val="bg1"/>
                </a:solidFill>
                <a:latin typeface="Calibri" panose="020F0502020204030204"/>
              </a:rPr>
              <a:t>Store and query large data sets and most file types</a:t>
            </a:r>
          </a:p>
          <a:p>
            <a:pPr marL="285750" indent="-285750" algn="just" defTabSz="914400">
              <a:buFont typeface="Arial" panose="020B0604020202020204" pitchFamily="34" charset="0"/>
              <a:buChar char="•"/>
            </a:pPr>
            <a:r>
              <a:rPr lang="en-US" sz="1800" b="1" dirty="0">
                <a:solidFill>
                  <a:schemeClr val="bg1"/>
                </a:solidFill>
                <a:latin typeface="Calibri" panose="020F0502020204030204"/>
              </a:rPr>
              <a:t>SAP HANA Cloud, adaptive server enterprise</a:t>
            </a:r>
          </a:p>
          <a:p>
            <a:pPr marL="457200" lvl="1" algn="just" defTabSz="914400"/>
            <a:r>
              <a:rPr lang="en-US" sz="1800" dirty="0">
                <a:solidFill>
                  <a:schemeClr val="bg1"/>
                </a:solidFill>
                <a:latin typeface="Calibri" panose="020F0502020204030204"/>
              </a:rPr>
              <a:t>Support for extreme –performance transactional applications</a:t>
            </a:r>
          </a:p>
          <a:p>
            <a:pPr marL="285750" indent="-285750" algn="just" defTabSz="914400">
              <a:buFont typeface="Arial" panose="020B0604020202020204" pitchFamily="34" charset="0"/>
              <a:buChar char="•"/>
            </a:pPr>
            <a:r>
              <a:rPr lang="en-US" sz="1800" b="1" dirty="0">
                <a:solidFill>
                  <a:schemeClr val="bg1"/>
                </a:solidFill>
                <a:latin typeface="Calibri" panose="020F0502020204030204"/>
              </a:rPr>
              <a:t>SAP HANA Cloud, adaptive server enterprise replication</a:t>
            </a:r>
          </a:p>
          <a:p>
            <a:pPr marL="457200" lvl="1" algn="just" defTabSz="914400"/>
            <a:r>
              <a:rPr lang="en-US" sz="1800" dirty="0">
                <a:solidFill>
                  <a:schemeClr val="bg1"/>
                </a:solidFill>
                <a:latin typeface="Calibri" panose="020F0502020204030204"/>
              </a:rPr>
              <a:t>Bi-directional real time data replication across databases</a:t>
            </a:r>
          </a:p>
        </p:txBody>
      </p:sp>
      <p:pic>
        <p:nvPicPr>
          <p:cNvPr id="6" name="Picture 6">
            <a:extLst>
              <a:ext uri="{FF2B5EF4-FFF2-40B4-BE49-F238E27FC236}">
                <a16:creationId xmlns:a16="http://schemas.microsoft.com/office/drawing/2014/main" id="{5E110644-46D4-5748-42EC-748B8BEACA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736" r="15934"/>
          <a:stretch/>
        </p:blipFill>
        <p:spPr bwMode="auto">
          <a:xfrm>
            <a:off x="6454452" y="2252115"/>
            <a:ext cx="5212531" cy="43087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25886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0ACD8-99C5-715D-47B1-B722AF07636E}"/>
              </a:ext>
            </a:extLst>
          </p:cNvPr>
          <p:cNvSpPr>
            <a:spLocks noGrp="1"/>
          </p:cNvSpPr>
          <p:nvPr>
            <p:ph type="title"/>
          </p:nvPr>
        </p:nvSpPr>
        <p:spPr/>
        <p:txBody>
          <a:bodyPr/>
          <a:lstStyle/>
          <a:p>
            <a:r>
              <a:rPr lang="en-US" dirty="0"/>
              <a:t>What is Schema in HANA</a:t>
            </a:r>
          </a:p>
        </p:txBody>
      </p:sp>
      <p:sp>
        <p:nvSpPr>
          <p:cNvPr id="3" name="TextBox 2">
            <a:extLst>
              <a:ext uri="{FF2B5EF4-FFF2-40B4-BE49-F238E27FC236}">
                <a16:creationId xmlns:a16="http://schemas.microsoft.com/office/drawing/2014/main" id="{5F163BFF-9905-49BA-CDA8-491A130A9728}"/>
              </a:ext>
            </a:extLst>
          </p:cNvPr>
          <p:cNvSpPr txBox="1"/>
          <p:nvPr/>
        </p:nvSpPr>
        <p:spPr>
          <a:xfrm>
            <a:off x="338571" y="884478"/>
            <a:ext cx="11850254" cy="1754326"/>
          </a:xfrm>
          <a:prstGeom prst="rect">
            <a:avLst/>
          </a:prstGeom>
          <a:noFill/>
        </p:spPr>
        <p:txBody>
          <a:bodyPr wrap="square" rtlCol="0">
            <a:spAutoFit/>
          </a:bodyPr>
          <a:lstStyle/>
          <a:p>
            <a:pPr defTabSz="914400"/>
            <a:r>
              <a:rPr lang="en-US" sz="1800" dirty="0">
                <a:solidFill>
                  <a:schemeClr val="bg1"/>
                </a:solidFill>
                <a:latin typeface="Calibri" panose="020F0502020204030204"/>
              </a:rPr>
              <a:t>Schema – Is a mandatory database object of database which stores other database objects. </a:t>
            </a:r>
          </a:p>
          <a:p>
            <a:pPr marL="285750" indent="-285750" defTabSz="914400">
              <a:buFontTx/>
              <a:buChar char="-"/>
            </a:pPr>
            <a:r>
              <a:rPr lang="en-US" sz="1800" dirty="0">
                <a:solidFill>
                  <a:schemeClr val="bg1"/>
                </a:solidFill>
                <a:latin typeface="Calibri" panose="020F0502020204030204"/>
              </a:rPr>
              <a:t>It’s a logical separation of database objects.</a:t>
            </a:r>
          </a:p>
          <a:p>
            <a:pPr marL="285750" indent="-285750" defTabSz="914400">
              <a:buFontTx/>
              <a:buChar char="-"/>
            </a:pPr>
            <a:r>
              <a:rPr lang="en-US" sz="1800" dirty="0">
                <a:solidFill>
                  <a:schemeClr val="bg1"/>
                </a:solidFill>
                <a:latin typeface="Calibri" panose="020F0502020204030204"/>
              </a:rPr>
              <a:t>It is home of all the runtime object</a:t>
            </a:r>
          </a:p>
          <a:p>
            <a:pPr marL="285750" indent="-285750" defTabSz="914400">
              <a:buFontTx/>
              <a:buChar char="-"/>
            </a:pPr>
            <a:r>
              <a:rPr lang="en-US" sz="1800" dirty="0">
                <a:solidFill>
                  <a:schemeClr val="bg1"/>
                </a:solidFill>
                <a:latin typeface="Calibri" panose="020F0502020204030204"/>
              </a:rPr>
              <a:t>Security</a:t>
            </a:r>
          </a:p>
          <a:p>
            <a:pPr marL="285750" indent="-285750" defTabSz="914400">
              <a:buFontTx/>
              <a:buChar char="-"/>
            </a:pPr>
            <a:endParaRPr lang="en-US" sz="1800" dirty="0">
              <a:solidFill>
                <a:schemeClr val="bg1"/>
              </a:solidFill>
              <a:latin typeface="Calibri" panose="020F0502020204030204"/>
            </a:endParaRPr>
          </a:p>
          <a:p>
            <a:pPr marL="285750" indent="-285750" defTabSz="914400">
              <a:buFontTx/>
              <a:buChar char="-"/>
            </a:pPr>
            <a:endParaRPr lang="en-US" sz="1800" dirty="0">
              <a:solidFill>
                <a:schemeClr val="bg1"/>
              </a:solidFill>
              <a:latin typeface="Calibri" panose="020F0502020204030204"/>
            </a:endParaRPr>
          </a:p>
        </p:txBody>
      </p:sp>
      <p:sp>
        <p:nvSpPr>
          <p:cNvPr id="4" name="Flowchart: Magnetic Disk 3">
            <a:extLst>
              <a:ext uri="{FF2B5EF4-FFF2-40B4-BE49-F238E27FC236}">
                <a16:creationId xmlns:a16="http://schemas.microsoft.com/office/drawing/2014/main" id="{2DF3AC68-4734-9C09-3F5B-A68E318F20A5}"/>
              </a:ext>
            </a:extLst>
          </p:cNvPr>
          <p:cNvSpPr/>
          <p:nvPr/>
        </p:nvSpPr>
        <p:spPr>
          <a:xfrm>
            <a:off x="3286100" y="4007561"/>
            <a:ext cx="8432800" cy="1985818"/>
          </a:xfrm>
          <a:prstGeom prst="flowChartMagneticDisk">
            <a:avLst/>
          </a:prstGeom>
          <a:solidFill>
            <a:srgbClr val="4E67C8"/>
          </a:solidFill>
          <a:ln w="12700" cap="flat" cmpd="sng" algn="ctr">
            <a:solidFill>
              <a:srgbClr val="4E67C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Calibri" panose="020F0502020204030204"/>
                <a:ea typeface="+mn-ea"/>
                <a:cs typeface="+mn-cs"/>
              </a:rPr>
              <a:t>SAP HANA  600GB</a:t>
            </a:r>
          </a:p>
        </p:txBody>
      </p:sp>
      <p:sp>
        <p:nvSpPr>
          <p:cNvPr id="5" name="Rectangle 4">
            <a:extLst>
              <a:ext uri="{FF2B5EF4-FFF2-40B4-BE49-F238E27FC236}">
                <a16:creationId xmlns:a16="http://schemas.microsoft.com/office/drawing/2014/main" id="{B358302C-9592-6298-CC80-D07CD85A71B4}"/>
              </a:ext>
            </a:extLst>
          </p:cNvPr>
          <p:cNvSpPr/>
          <p:nvPr/>
        </p:nvSpPr>
        <p:spPr>
          <a:xfrm>
            <a:off x="3895700" y="2677525"/>
            <a:ext cx="1874982" cy="729672"/>
          </a:xfrm>
          <a:prstGeom prst="rect">
            <a:avLst/>
          </a:prstGeom>
          <a:solidFill>
            <a:srgbClr val="4E67C8"/>
          </a:solidFill>
          <a:ln w="12700" cap="flat" cmpd="sng" algn="ctr">
            <a:solidFill>
              <a:srgbClr val="4E67C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Calibri" panose="020F0502020204030204"/>
                <a:ea typeface="+mn-ea"/>
                <a:cs typeface="+mn-cs"/>
              </a:rPr>
              <a:t>BW</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Calibri" panose="020F0502020204030204"/>
                <a:ea typeface="+mn-ea"/>
                <a:cs typeface="+mn-cs"/>
              </a:rPr>
              <a:t>ekko</a:t>
            </a:r>
          </a:p>
        </p:txBody>
      </p:sp>
      <p:sp>
        <p:nvSpPr>
          <p:cNvPr id="6" name="Rectangle 5">
            <a:extLst>
              <a:ext uri="{FF2B5EF4-FFF2-40B4-BE49-F238E27FC236}">
                <a16:creationId xmlns:a16="http://schemas.microsoft.com/office/drawing/2014/main" id="{0FED573D-9479-5606-E379-F344204ADF77}"/>
              </a:ext>
            </a:extLst>
          </p:cNvPr>
          <p:cNvSpPr/>
          <p:nvPr/>
        </p:nvSpPr>
        <p:spPr>
          <a:xfrm>
            <a:off x="6435699" y="2660206"/>
            <a:ext cx="1874982" cy="729672"/>
          </a:xfrm>
          <a:prstGeom prst="rect">
            <a:avLst/>
          </a:prstGeom>
          <a:solidFill>
            <a:srgbClr val="4E67C8"/>
          </a:solidFill>
          <a:ln w="12700" cap="flat" cmpd="sng" algn="ctr">
            <a:solidFill>
              <a:srgbClr val="4E67C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Calibri" panose="020F0502020204030204"/>
                <a:ea typeface="+mn-ea"/>
                <a:cs typeface="+mn-cs"/>
              </a:rPr>
              <a:t>ECC</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Calibri" panose="020F0502020204030204"/>
                <a:ea typeface="+mn-ea"/>
                <a:cs typeface="+mn-cs"/>
              </a:rPr>
              <a:t>ekko</a:t>
            </a:r>
          </a:p>
        </p:txBody>
      </p:sp>
      <p:sp>
        <p:nvSpPr>
          <p:cNvPr id="7" name="Rectangle 6">
            <a:extLst>
              <a:ext uri="{FF2B5EF4-FFF2-40B4-BE49-F238E27FC236}">
                <a16:creationId xmlns:a16="http://schemas.microsoft.com/office/drawing/2014/main" id="{A9B5E973-27E9-815C-F666-ABA22AE46148}"/>
              </a:ext>
            </a:extLst>
          </p:cNvPr>
          <p:cNvSpPr/>
          <p:nvPr/>
        </p:nvSpPr>
        <p:spPr>
          <a:xfrm>
            <a:off x="8846391" y="2677525"/>
            <a:ext cx="1874982" cy="729672"/>
          </a:xfrm>
          <a:prstGeom prst="rect">
            <a:avLst/>
          </a:prstGeom>
          <a:solidFill>
            <a:srgbClr val="4E67C8"/>
          </a:solidFill>
          <a:ln w="12700" cap="flat" cmpd="sng" algn="ctr">
            <a:solidFill>
              <a:srgbClr val="4E67C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Calibri" panose="020F0502020204030204"/>
                <a:ea typeface="+mn-ea"/>
                <a:cs typeface="+mn-cs"/>
              </a:rPr>
              <a:t>S/4HANA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Calibri" panose="020F0502020204030204"/>
                <a:ea typeface="+mn-ea"/>
                <a:cs typeface="+mn-cs"/>
              </a:rPr>
              <a:t>ekko</a:t>
            </a:r>
          </a:p>
        </p:txBody>
      </p:sp>
      <p:cxnSp>
        <p:nvCxnSpPr>
          <p:cNvPr id="8" name="Straight Arrow Connector 7">
            <a:extLst>
              <a:ext uri="{FF2B5EF4-FFF2-40B4-BE49-F238E27FC236}">
                <a16:creationId xmlns:a16="http://schemas.microsoft.com/office/drawing/2014/main" id="{717456D9-F5B2-364F-8358-081A37CF0A32}"/>
              </a:ext>
            </a:extLst>
          </p:cNvPr>
          <p:cNvCxnSpPr>
            <a:stCxn id="5" idx="2"/>
          </p:cNvCxnSpPr>
          <p:nvPr/>
        </p:nvCxnSpPr>
        <p:spPr>
          <a:xfrm flipH="1">
            <a:off x="4828573" y="3407197"/>
            <a:ext cx="4618" cy="692728"/>
          </a:xfrm>
          <a:prstGeom prst="straightConnector1">
            <a:avLst/>
          </a:prstGeom>
          <a:noFill/>
          <a:ln w="6350" cap="flat" cmpd="sng" algn="ctr">
            <a:solidFill>
              <a:srgbClr val="4E67C8"/>
            </a:solidFill>
            <a:prstDash val="solid"/>
            <a:miter lim="800000"/>
            <a:tailEnd type="triangle"/>
          </a:ln>
          <a:effectLst/>
        </p:spPr>
      </p:cxnSp>
      <p:cxnSp>
        <p:nvCxnSpPr>
          <p:cNvPr id="9" name="Connector: Elbow 8">
            <a:extLst>
              <a:ext uri="{FF2B5EF4-FFF2-40B4-BE49-F238E27FC236}">
                <a16:creationId xmlns:a16="http://schemas.microsoft.com/office/drawing/2014/main" id="{5C2FA129-2D8A-4A91-6B3B-CC328101A3FE}"/>
              </a:ext>
            </a:extLst>
          </p:cNvPr>
          <p:cNvCxnSpPr>
            <a:cxnSpLocks/>
          </p:cNvCxnSpPr>
          <p:nvPr/>
        </p:nvCxnSpPr>
        <p:spPr>
          <a:xfrm>
            <a:off x="2039192" y="4263870"/>
            <a:ext cx="1246908" cy="510309"/>
          </a:xfrm>
          <a:prstGeom prst="bentConnector3">
            <a:avLst/>
          </a:prstGeom>
          <a:noFill/>
          <a:ln w="6350" cap="flat" cmpd="sng" algn="ctr">
            <a:solidFill>
              <a:srgbClr val="4E67C8"/>
            </a:solidFill>
            <a:prstDash val="solid"/>
            <a:miter lim="800000"/>
            <a:tailEnd type="triangle"/>
          </a:ln>
          <a:effectLst/>
        </p:spPr>
      </p:cxnSp>
      <p:sp>
        <p:nvSpPr>
          <p:cNvPr id="10" name="Rectangle 9">
            <a:extLst>
              <a:ext uri="{FF2B5EF4-FFF2-40B4-BE49-F238E27FC236}">
                <a16:creationId xmlns:a16="http://schemas.microsoft.com/office/drawing/2014/main" id="{5E5E059E-EB61-7991-66E4-B76378D45CC9}"/>
              </a:ext>
            </a:extLst>
          </p:cNvPr>
          <p:cNvSpPr/>
          <p:nvPr/>
        </p:nvSpPr>
        <p:spPr>
          <a:xfrm>
            <a:off x="4579191" y="4263870"/>
            <a:ext cx="1399309" cy="842818"/>
          </a:xfrm>
          <a:prstGeom prst="rect">
            <a:avLst/>
          </a:prstGeom>
          <a:solidFill>
            <a:srgbClr val="A7EA52">
              <a:lumMod val="75000"/>
            </a:srgbClr>
          </a:solidFill>
          <a:ln w="12700" cap="flat" cmpd="sng" algn="ctr">
            <a:solidFill>
              <a:srgbClr val="4E67C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Calibri" panose="020F0502020204030204"/>
                <a:ea typeface="+mn-ea"/>
                <a:cs typeface="+mn-cs"/>
              </a:rPr>
              <a:t>SCBW</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Calibri" panose="020F0502020204030204"/>
                <a:ea typeface="+mn-ea"/>
                <a:cs typeface="+mn-cs"/>
              </a:rPr>
              <a:t>ekko</a:t>
            </a:r>
          </a:p>
        </p:txBody>
      </p:sp>
      <p:sp>
        <p:nvSpPr>
          <p:cNvPr id="11" name="Rectangle 10">
            <a:extLst>
              <a:ext uri="{FF2B5EF4-FFF2-40B4-BE49-F238E27FC236}">
                <a16:creationId xmlns:a16="http://schemas.microsoft.com/office/drawing/2014/main" id="{C72A8368-9E25-7960-31FA-777489354C47}"/>
              </a:ext>
            </a:extLst>
          </p:cNvPr>
          <p:cNvSpPr/>
          <p:nvPr/>
        </p:nvSpPr>
        <p:spPr>
          <a:xfrm>
            <a:off x="6673536" y="4282342"/>
            <a:ext cx="1399309" cy="842818"/>
          </a:xfrm>
          <a:prstGeom prst="rect">
            <a:avLst/>
          </a:prstGeom>
          <a:solidFill>
            <a:srgbClr val="A7EA52">
              <a:lumMod val="75000"/>
            </a:srgbClr>
          </a:solidFill>
          <a:ln w="12700" cap="flat" cmpd="sng" algn="ctr">
            <a:solidFill>
              <a:srgbClr val="4E67C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Calibri" panose="020F0502020204030204"/>
                <a:ea typeface="+mn-ea"/>
                <a:cs typeface="+mn-cs"/>
              </a:rPr>
              <a:t>ECC001</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Calibri" panose="020F0502020204030204"/>
                <a:ea typeface="+mn-ea"/>
                <a:cs typeface="+mn-cs"/>
              </a:rPr>
              <a:t>ekko</a:t>
            </a:r>
          </a:p>
        </p:txBody>
      </p:sp>
      <p:sp>
        <p:nvSpPr>
          <p:cNvPr id="12" name="Rectangle 11">
            <a:extLst>
              <a:ext uri="{FF2B5EF4-FFF2-40B4-BE49-F238E27FC236}">
                <a16:creationId xmlns:a16="http://schemas.microsoft.com/office/drawing/2014/main" id="{738A8DE3-3559-C1BD-D746-6D5AF1FBAE8C}"/>
              </a:ext>
            </a:extLst>
          </p:cNvPr>
          <p:cNvSpPr/>
          <p:nvPr/>
        </p:nvSpPr>
        <p:spPr>
          <a:xfrm>
            <a:off x="9207763" y="4263870"/>
            <a:ext cx="1399309" cy="842818"/>
          </a:xfrm>
          <a:prstGeom prst="rect">
            <a:avLst/>
          </a:prstGeom>
          <a:solidFill>
            <a:srgbClr val="A7EA52">
              <a:lumMod val="75000"/>
            </a:srgbClr>
          </a:solidFill>
          <a:ln w="12700" cap="flat" cmpd="sng" algn="ctr">
            <a:solidFill>
              <a:srgbClr val="4E67C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Calibri" panose="020F0502020204030204"/>
                <a:ea typeface="+mn-ea"/>
                <a:cs typeface="+mn-cs"/>
              </a:rPr>
              <a:t>SAPS4C</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Calibri" panose="020F0502020204030204"/>
                <a:ea typeface="+mn-ea"/>
                <a:cs typeface="+mn-cs"/>
              </a:rPr>
              <a:t>ekko</a:t>
            </a:r>
          </a:p>
        </p:txBody>
      </p:sp>
      <p:cxnSp>
        <p:nvCxnSpPr>
          <p:cNvPr id="13" name="Connector: Elbow 12">
            <a:extLst>
              <a:ext uri="{FF2B5EF4-FFF2-40B4-BE49-F238E27FC236}">
                <a16:creationId xmlns:a16="http://schemas.microsoft.com/office/drawing/2014/main" id="{38CA6B91-6F24-F3A1-5739-8970D1C15756}"/>
              </a:ext>
            </a:extLst>
          </p:cNvPr>
          <p:cNvCxnSpPr>
            <a:stCxn id="6" idx="2"/>
            <a:endCxn id="11" idx="0"/>
          </p:cNvCxnSpPr>
          <p:nvPr/>
        </p:nvCxnSpPr>
        <p:spPr>
          <a:xfrm rot="16200000" flipH="1">
            <a:off x="6926958" y="3836109"/>
            <a:ext cx="892464" cy="1"/>
          </a:xfrm>
          <a:prstGeom prst="bentConnector3">
            <a:avLst/>
          </a:prstGeom>
          <a:noFill/>
          <a:ln w="6350" cap="flat" cmpd="sng" algn="ctr">
            <a:solidFill>
              <a:srgbClr val="4E67C8"/>
            </a:solidFill>
            <a:prstDash val="solid"/>
            <a:miter lim="800000"/>
            <a:tailEnd type="triangle"/>
          </a:ln>
          <a:effectLst/>
        </p:spPr>
      </p:cxnSp>
      <p:cxnSp>
        <p:nvCxnSpPr>
          <p:cNvPr id="14" name="Connector: Elbow 13">
            <a:extLst>
              <a:ext uri="{FF2B5EF4-FFF2-40B4-BE49-F238E27FC236}">
                <a16:creationId xmlns:a16="http://schemas.microsoft.com/office/drawing/2014/main" id="{A729AECB-71DB-3B69-271E-9D8C01DDF96F}"/>
              </a:ext>
            </a:extLst>
          </p:cNvPr>
          <p:cNvCxnSpPr>
            <a:stCxn id="7" idx="2"/>
            <a:endCxn id="12" idx="0"/>
          </p:cNvCxnSpPr>
          <p:nvPr/>
        </p:nvCxnSpPr>
        <p:spPr>
          <a:xfrm rot="16200000" flipH="1">
            <a:off x="9417314" y="3773765"/>
            <a:ext cx="856673" cy="123536"/>
          </a:xfrm>
          <a:prstGeom prst="bentConnector3">
            <a:avLst/>
          </a:prstGeom>
          <a:noFill/>
          <a:ln w="6350" cap="flat" cmpd="sng" algn="ctr">
            <a:solidFill>
              <a:srgbClr val="4E67C8"/>
            </a:solidFill>
            <a:prstDash val="solid"/>
            <a:miter lim="800000"/>
            <a:tailEnd type="triangle"/>
          </a:ln>
          <a:effectLst/>
        </p:spPr>
      </p:cxnSp>
      <p:sp>
        <p:nvSpPr>
          <p:cNvPr id="15" name="Rectangle 14">
            <a:extLst>
              <a:ext uri="{FF2B5EF4-FFF2-40B4-BE49-F238E27FC236}">
                <a16:creationId xmlns:a16="http://schemas.microsoft.com/office/drawing/2014/main" id="{8137D824-B767-6D55-ACC8-B8B9FE76895A}"/>
              </a:ext>
            </a:extLst>
          </p:cNvPr>
          <p:cNvSpPr/>
          <p:nvPr/>
        </p:nvSpPr>
        <p:spPr>
          <a:xfrm>
            <a:off x="4579190" y="5272943"/>
            <a:ext cx="1399309" cy="517451"/>
          </a:xfrm>
          <a:prstGeom prst="rect">
            <a:avLst/>
          </a:prstGeom>
          <a:solidFill>
            <a:srgbClr val="F14124">
              <a:lumMod val="75000"/>
            </a:srgbClr>
          </a:solidFill>
          <a:ln w="12700" cap="flat" cmpd="sng" algn="ctr">
            <a:solidFill>
              <a:srgbClr val="4E67C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Calibri" panose="020F0502020204030204"/>
                <a:ea typeface="+mn-ea"/>
                <a:cs typeface="+mn-cs"/>
              </a:rPr>
              <a:t>SYS</a:t>
            </a:r>
          </a:p>
        </p:txBody>
      </p:sp>
      <p:sp>
        <p:nvSpPr>
          <p:cNvPr id="16" name="Rectangle 15">
            <a:extLst>
              <a:ext uri="{FF2B5EF4-FFF2-40B4-BE49-F238E27FC236}">
                <a16:creationId xmlns:a16="http://schemas.microsoft.com/office/drawing/2014/main" id="{EF516C57-7745-1FE5-9227-E054E963BBC9}"/>
              </a:ext>
            </a:extLst>
          </p:cNvPr>
          <p:cNvSpPr/>
          <p:nvPr/>
        </p:nvSpPr>
        <p:spPr>
          <a:xfrm>
            <a:off x="3286100" y="4517870"/>
            <a:ext cx="997527" cy="681182"/>
          </a:xfrm>
          <a:prstGeom prst="rect">
            <a:avLst/>
          </a:prstGeom>
          <a:solidFill>
            <a:srgbClr val="4E67C8"/>
          </a:solidFill>
          <a:ln w="12700" cap="flat" cmpd="sng" algn="ctr">
            <a:solidFill>
              <a:srgbClr val="4E67C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Calibri" panose="020F0502020204030204"/>
                <a:ea typeface="+mn-ea"/>
                <a:cs typeface="+mn-cs"/>
              </a:rPr>
              <a:t>MIG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Calibri" panose="020F0502020204030204"/>
                <a:ea typeface="+mn-ea"/>
                <a:cs typeface="+mn-cs"/>
              </a:rPr>
              <a:t>ekko</a:t>
            </a:r>
          </a:p>
        </p:txBody>
      </p:sp>
      <p:sp>
        <p:nvSpPr>
          <p:cNvPr id="26" name="Rectangle 25">
            <a:extLst>
              <a:ext uri="{FF2B5EF4-FFF2-40B4-BE49-F238E27FC236}">
                <a16:creationId xmlns:a16="http://schemas.microsoft.com/office/drawing/2014/main" id="{42AC1E59-BF40-61BD-2778-D1F7EEACDEDE}"/>
              </a:ext>
            </a:extLst>
          </p:cNvPr>
          <p:cNvSpPr/>
          <p:nvPr/>
        </p:nvSpPr>
        <p:spPr>
          <a:xfrm>
            <a:off x="728712" y="3800665"/>
            <a:ext cx="1422470" cy="717205"/>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Non-SAP</a:t>
            </a:r>
          </a:p>
        </p:txBody>
      </p:sp>
    </p:spTree>
    <p:extLst>
      <p:ext uri="{BB962C8B-B14F-4D97-AF65-F5344CB8AC3E}">
        <p14:creationId xmlns:p14="http://schemas.microsoft.com/office/powerpoint/2010/main" val="19881339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3B2C1-2D72-48F5-D6C5-A17C95C8F7F8}"/>
              </a:ext>
            </a:extLst>
          </p:cNvPr>
          <p:cNvSpPr>
            <a:spLocks noGrp="1"/>
          </p:cNvSpPr>
          <p:nvPr>
            <p:ph type="title"/>
          </p:nvPr>
        </p:nvSpPr>
        <p:spPr/>
        <p:txBody>
          <a:bodyPr/>
          <a:lstStyle/>
          <a:p>
            <a:r>
              <a:rPr lang="en-US" dirty="0"/>
              <a:t>HDI Container</a:t>
            </a:r>
          </a:p>
        </p:txBody>
      </p:sp>
      <p:sp>
        <p:nvSpPr>
          <p:cNvPr id="3" name="TextBox 2">
            <a:extLst>
              <a:ext uri="{FF2B5EF4-FFF2-40B4-BE49-F238E27FC236}">
                <a16:creationId xmlns:a16="http://schemas.microsoft.com/office/drawing/2014/main" id="{7C36AE77-6D9D-323A-80AD-336A21B8B2E3}"/>
              </a:ext>
            </a:extLst>
          </p:cNvPr>
          <p:cNvSpPr txBox="1"/>
          <p:nvPr/>
        </p:nvSpPr>
        <p:spPr>
          <a:xfrm>
            <a:off x="164670" y="784925"/>
            <a:ext cx="11161643" cy="3970318"/>
          </a:xfrm>
          <a:prstGeom prst="rect">
            <a:avLst/>
          </a:prstGeom>
          <a:noFill/>
        </p:spPr>
        <p:txBody>
          <a:bodyPr wrap="square" rtlCol="0">
            <a:spAutoFit/>
          </a:bodyPr>
          <a:lstStyle/>
          <a:p>
            <a:pPr defTabSz="914400">
              <a:defRPr/>
            </a:pPr>
            <a:r>
              <a:rPr lang="en-US" sz="1800" dirty="0">
                <a:solidFill>
                  <a:schemeClr val="bg1"/>
                </a:solidFill>
                <a:latin typeface="Calibri"/>
              </a:rPr>
              <a:t>An HDI Container is also a </a:t>
            </a:r>
            <a:r>
              <a:rPr lang="en-US" sz="1800" b="1" dirty="0">
                <a:solidFill>
                  <a:schemeClr val="bg1"/>
                </a:solidFill>
                <a:latin typeface="Calibri"/>
              </a:rPr>
              <a:t>schema</a:t>
            </a:r>
            <a:r>
              <a:rPr lang="en-US" sz="1800" dirty="0">
                <a:solidFill>
                  <a:schemeClr val="bg1"/>
                </a:solidFill>
                <a:latin typeface="Calibri"/>
              </a:rPr>
              <a:t>. But it is managed differently from a normal schema.</a:t>
            </a:r>
          </a:p>
          <a:p>
            <a:pPr defTabSz="914400">
              <a:defRPr/>
            </a:pPr>
            <a:endParaRPr lang="en-US" sz="1800" b="1" dirty="0">
              <a:solidFill>
                <a:schemeClr val="bg1"/>
              </a:solidFill>
              <a:latin typeface="Calibri"/>
            </a:endParaRPr>
          </a:p>
          <a:p>
            <a:pPr defTabSz="914400">
              <a:defRPr/>
            </a:pPr>
            <a:r>
              <a:rPr lang="en-US" sz="1800" b="1" dirty="0">
                <a:solidFill>
                  <a:schemeClr val="bg1"/>
                </a:solidFill>
                <a:latin typeface="Calibri"/>
              </a:rPr>
              <a:t>Schema -- How its created?</a:t>
            </a:r>
          </a:p>
          <a:p>
            <a:pPr marL="342900" indent="-342900" defTabSz="914400">
              <a:buFontTx/>
              <a:buAutoNum type="arabicPeriod"/>
              <a:defRPr/>
            </a:pPr>
            <a:r>
              <a:rPr lang="en-US" sz="1800" dirty="0">
                <a:solidFill>
                  <a:schemeClr val="bg1"/>
                </a:solidFill>
                <a:latin typeface="Calibri"/>
              </a:rPr>
              <a:t>Manually create it in BTP</a:t>
            </a:r>
          </a:p>
          <a:p>
            <a:pPr marL="342900" indent="-342900" defTabSz="914400">
              <a:buFontTx/>
              <a:buAutoNum type="arabicPeriod"/>
              <a:defRPr/>
            </a:pPr>
            <a:r>
              <a:rPr lang="en-US" sz="1800" dirty="0">
                <a:solidFill>
                  <a:schemeClr val="bg1"/>
                </a:solidFill>
                <a:latin typeface="Calibri"/>
              </a:rPr>
              <a:t>Application Managed HDI Container (You as developer ONLY work with App, App will talk to HANA to create and manage this schema to store/read data internally)</a:t>
            </a:r>
          </a:p>
          <a:p>
            <a:pPr defTabSz="914400">
              <a:defRPr/>
            </a:pPr>
            <a:r>
              <a:rPr lang="en-US" sz="1800" dirty="0">
                <a:solidFill>
                  <a:schemeClr val="bg1"/>
                </a:solidFill>
                <a:latin typeface="Calibri"/>
              </a:rPr>
              <a:t>You cant access HDI Container using HANA Studio (Deprecated tool), We can use new SAP HANA Database Explorer, SAP HANA </a:t>
            </a:r>
            <a:r>
              <a:rPr lang="en-US" sz="1800" dirty="0" err="1">
                <a:solidFill>
                  <a:schemeClr val="bg1"/>
                </a:solidFill>
                <a:latin typeface="Calibri"/>
              </a:rPr>
              <a:t>WebIDE</a:t>
            </a:r>
            <a:r>
              <a:rPr lang="en-US" sz="1800" dirty="0">
                <a:solidFill>
                  <a:schemeClr val="bg1"/>
                </a:solidFill>
                <a:latin typeface="Calibri"/>
              </a:rPr>
              <a:t> for OP or BAS to access HDI Container.</a:t>
            </a:r>
          </a:p>
          <a:p>
            <a:pPr defTabSz="914400">
              <a:defRPr/>
            </a:pPr>
            <a:endParaRPr lang="en-US" sz="1800" dirty="0">
              <a:solidFill>
                <a:schemeClr val="bg1"/>
              </a:solidFill>
              <a:latin typeface="Calibri"/>
            </a:endParaRPr>
          </a:p>
          <a:p>
            <a:pPr defTabSz="914400">
              <a:defRPr/>
            </a:pPr>
            <a:r>
              <a:rPr lang="en-US" sz="1800" b="1" dirty="0">
                <a:solidFill>
                  <a:schemeClr val="bg1"/>
                </a:solidFill>
                <a:latin typeface="Calibri"/>
              </a:rPr>
              <a:t>HDI -- Who creates it?</a:t>
            </a:r>
          </a:p>
          <a:p>
            <a:pPr defTabSz="914400">
              <a:defRPr/>
            </a:pPr>
            <a:r>
              <a:rPr lang="en-US" sz="1800" dirty="0">
                <a:solidFill>
                  <a:schemeClr val="bg1"/>
                </a:solidFill>
                <a:latin typeface="Calibri"/>
              </a:rPr>
              <a:t>There is a new service in SAP HANA called SAP HDI (HANA Deployer Infrastructure) which is just a microservice responsible to managing the container. HDI Deployer is a component which is used to talk to this service from our app.</a:t>
            </a:r>
          </a:p>
          <a:p>
            <a:pPr defTabSz="914400"/>
            <a:endParaRPr lang="en-US" sz="1800" dirty="0">
              <a:solidFill>
                <a:schemeClr val="bg1"/>
              </a:solidFill>
              <a:latin typeface="Calibri"/>
            </a:endParaRPr>
          </a:p>
        </p:txBody>
      </p:sp>
    </p:spTree>
    <p:extLst>
      <p:ext uri="{BB962C8B-B14F-4D97-AF65-F5344CB8AC3E}">
        <p14:creationId xmlns:p14="http://schemas.microsoft.com/office/powerpoint/2010/main" val="23644687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A2947-8BD4-1919-0AE6-C14C8F6FE0D7}"/>
              </a:ext>
            </a:extLst>
          </p:cNvPr>
          <p:cNvSpPr>
            <a:spLocks noGrp="1"/>
          </p:cNvSpPr>
          <p:nvPr>
            <p:ph type="title"/>
          </p:nvPr>
        </p:nvSpPr>
        <p:spPr/>
        <p:txBody>
          <a:bodyPr/>
          <a:lstStyle/>
          <a:p>
            <a:r>
              <a:rPr lang="en-US" dirty="0"/>
              <a:t>Hands on - Create HANA Cloud Instance</a:t>
            </a:r>
          </a:p>
        </p:txBody>
      </p:sp>
      <p:pic>
        <p:nvPicPr>
          <p:cNvPr id="3" name="Picture 2">
            <a:extLst>
              <a:ext uri="{FF2B5EF4-FFF2-40B4-BE49-F238E27FC236}">
                <a16:creationId xmlns:a16="http://schemas.microsoft.com/office/drawing/2014/main" id="{8CB5A8D5-EF9E-9286-069A-7C912612B43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8256" r="7337"/>
          <a:stretch/>
        </p:blipFill>
        <p:spPr bwMode="auto">
          <a:xfrm>
            <a:off x="190016" y="1702420"/>
            <a:ext cx="5174395" cy="183777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0653BBD-DA91-2996-8A54-0B82D95D8890}"/>
              </a:ext>
            </a:extLst>
          </p:cNvPr>
          <p:cNvSpPr txBox="1"/>
          <p:nvPr/>
        </p:nvSpPr>
        <p:spPr>
          <a:xfrm>
            <a:off x="261763" y="779090"/>
            <a:ext cx="5174395" cy="954107"/>
          </a:xfrm>
          <a:prstGeom prst="rect">
            <a:avLst/>
          </a:prstGeom>
          <a:noFill/>
        </p:spPr>
        <p:txBody>
          <a:bodyPr wrap="square" rtlCol="0">
            <a:spAutoFit/>
          </a:bodyPr>
          <a:lstStyle/>
          <a:p>
            <a:pPr marL="342900" indent="-342900" algn="just" defTabSz="914400">
              <a:buFontTx/>
              <a:buAutoNum type="arabicPeriod"/>
            </a:pPr>
            <a:r>
              <a:rPr lang="en-US" sz="1400" dirty="0">
                <a:solidFill>
                  <a:schemeClr val="bg1"/>
                </a:solidFill>
                <a:latin typeface="Calibri" panose="020F0502020204030204"/>
              </a:rPr>
              <a:t>Login to your trial and navigate to your </a:t>
            </a:r>
            <a:r>
              <a:rPr lang="en-US" sz="1400" b="1" dirty="0">
                <a:solidFill>
                  <a:schemeClr val="bg1"/>
                </a:solidFill>
                <a:latin typeface="Calibri" panose="020F0502020204030204"/>
              </a:rPr>
              <a:t>dev </a:t>
            </a:r>
            <a:r>
              <a:rPr lang="en-US" sz="1400" dirty="0">
                <a:solidFill>
                  <a:schemeClr val="bg1"/>
                </a:solidFill>
                <a:latin typeface="Calibri" panose="020F0502020204030204"/>
              </a:rPr>
              <a:t>space</a:t>
            </a:r>
          </a:p>
          <a:p>
            <a:pPr marL="342900" indent="-342900" algn="just" defTabSz="914400">
              <a:buFontTx/>
              <a:buAutoNum type="arabicPeriod"/>
            </a:pPr>
            <a:r>
              <a:rPr lang="en-US" sz="1400" dirty="0">
                <a:solidFill>
                  <a:schemeClr val="bg1"/>
                </a:solidFill>
                <a:latin typeface="Calibri" panose="020F0502020204030204"/>
              </a:rPr>
              <a:t>Select </a:t>
            </a:r>
            <a:r>
              <a:rPr lang="en-US" sz="1400" b="1" dirty="0">
                <a:solidFill>
                  <a:schemeClr val="bg1"/>
                </a:solidFill>
                <a:latin typeface="Calibri" panose="020F0502020204030204"/>
              </a:rPr>
              <a:t>SAP HANA Cloud</a:t>
            </a:r>
          </a:p>
          <a:p>
            <a:pPr marL="342900" indent="-342900" algn="just" defTabSz="914400">
              <a:buFontTx/>
              <a:buAutoNum type="arabicPeriod"/>
            </a:pPr>
            <a:r>
              <a:rPr lang="en-US" sz="1400" dirty="0">
                <a:solidFill>
                  <a:schemeClr val="bg1"/>
                </a:solidFill>
                <a:latin typeface="Calibri" panose="020F0502020204030204"/>
              </a:rPr>
              <a:t>Select the </a:t>
            </a:r>
            <a:r>
              <a:rPr lang="en-US" sz="1400" b="1" dirty="0">
                <a:solidFill>
                  <a:schemeClr val="bg1"/>
                </a:solidFill>
                <a:latin typeface="Calibri" panose="020F0502020204030204"/>
              </a:rPr>
              <a:t>Manage SAP HANA Cloud </a:t>
            </a:r>
            <a:r>
              <a:rPr lang="en-US" sz="1400" dirty="0">
                <a:solidFill>
                  <a:schemeClr val="bg1"/>
                </a:solidFill>
                <a:latin typeface="Calibri" panose="020F0502020204030204"/>
              </a:rPr>
              <a:t>button to start the SAP HANA Cloud Central</a:t>
            </a:r>
          </a:p>
        </p:txBody>
      </p:sp>
      <p:pic>
        <p:nvPicPr>
          <p:cNvPr id="5" name="Picture 4">
            <a:extLst>
              <a:ext uri="{FF2B5EF4-FFF2-40B4-BE49-F238E27FC236}">
                <a16:creationId xmlns:a16="http://schemas.microsoft.com/office/drawing/2014/main" id="{CE3EF897-818D-A144-9DAA-ED76C105C49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6" t="15296"/>
          <a:stretch/>
        </p:blipFill>
        <p:spPr bwMode="auto">
          <a:xfrm>
            <a:off x="6674485" y="1527830"/>
            <a:ext cx="4543262" cy="1978350"/>
          </a:xfrm>
          <a:prstGeom prst="rect">
            <a:avLst/>
          </a:prstGeom>
          <a:noFill/>
          <a:extLst>
            <a:ext uri="{909E8E84-426E-40DD-AFC4-6F175D3DCCD1}">
              <a14:hiddenFill xmlns:a14="http://schemas.microsoft.com/office/drawing/2010/main">
                <a:solidFill>
                  <a:srgbClr val="FFFFFF"/>
                </a:solidFill>
              </a14:hiddenFill>
            </a:ext>
          </a:extLst>
        </p:spPr>
      </p:pic>
      <p:sp>
        <p:nvSpPr>
          <p:cNvPr id="6" name="Arrow: Chevron 5">
            <a:extLst>
              <a:ext uri="{FF2B5EF4-FFF2-40B4-BE49-F238E27FC236}">
                <a16:creationId xmlns:a16="http://schemas.microsoft.com/office/drawing/2014/main" id="{F9ED8215-03AA-D8FB-EE7A-028B143BC7BD}"/>
              </a:ext>
            </a:extLst>
          </p:cNvPr>
          <p:cNvSpPr/>
          <p:nvPr/>
        </p:nvSpPr>
        <p:spPr>
          <a:xfrm>
            <a:off x="5617029" y="1733197"/>
            <a:ext cx="296160" cy="590450"/>
          </a:xfrm>
          <a:prstGeom prst="chevron">
            <a:avLst/>
          </a:prstGeom>
          <a:solidFill>
            <a:srgbClr val="4E67C8"/>
          </a:solidFill>
          <a:ln w="12700" cap="flat" cmpd="sng" algn="ctr">
            <a:solidFill>
              <a:srgbClr val="4E67C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panose="020F0502020204030204"/>
              <a:ea typeface="+mn-ea"/>
              <a:cs typeface="+mn-cs"/>
            </a:endParaRPr>
          </a:p>
        </p:txBody>
      </p:sp>
      <p:sp>
        <p:nvSpPr>
          <p:cNvPr id="7" name="Arrow: Chevron 6">
            <a:extLst>
              <a:ext uri="{FF2B5EF4-FFF2-40B4-BE49-F238E27FC236}">
                <a16:creationId xmlns:a16="http://schemas.microsoft.com/office/drawing/2014/main" id="{65EBF26E-6D84-D4F3-490D-2C8E2ECA0675}"/>
              </a:ext>
            </a:extLst>
          </p:cNvPr>
          <p:cNvSpPr/>
          <p:nvPr/>
        </p:nvSpPr>
        <p:spPr>
          <a:xfrm rot="5400000">
            <a:off x="8770215" y="3566145"/>
            <a:ext cx="351801" cy="474214"/>
          </a:xfrm>
          <a:prstGeom prst="chevron">
            <a:avLst/>
          </a:prstGeom>
          <a:solidFill>
            <a:srgbClr val="4E67C8"/>
          </a:solidFill>
          <a:ln w="12700" cap="flat" cmpd="sng" algn="ctr">
            <a:solidFill>
              <a:srgbClr val="4E67C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panose="020F0502020204030204"/>
              <a:ea typeface="+mn-ea"/>
              <a:cs typeface="+mn-cs"/>
            </a:endParaRPr>
          </a:p>
        </p:txBody>
      </p:sp>
      <p:pic>
        <p:nvPicPr>
          <p:cNvPr id="8" name="Picture 6">
            <a:extLst>
              <a:ext uri="{FF2B5EF4-FFF2-40B4-BE49-F238E27FC236}">
                <a16:creationId xmlns:a16="http://schemas.microsoft.com/office/drawing/2014/main" id="{462670FC-3E42-A072-DD2C-754FA0F8C92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74485" y="4017448"/>
            <a:ext cx="4805728" cy="26519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F0BE4A37-E533-D631-EC68-7557BDA35E2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2614" y="3938076"/>
            <a:ext cx="5328976" cy="2701263"/>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Chevron 9">
            <a:extLst>
              <a:ext uri="{FF2B5EF4-FFF2-40B4-BE49-F238E27FC236}">
                <a16:creationId xmlns:a16="http://schemas.microsoft.com/office/drawing/2014/main" id="{35D2515A-A0D2-B87A-B280-CC3F1560B881}"/>
              </a:ext>
            </a:extLst>
          </p:cNvPr>
          <p:cNvSpPr/>
          <p:nvPr/>
        </p:nvSpPr>
        <p:spPr>
          <a:xfrm rot="10800000">
            <a:off x="5926368" y="5151312"/>
            <a:ext cx="296160" cy="590450"/>
          </a:xfrm>
          <a:prstGeom prst="chevron">
            <a:avLst/>
          </a:prstGeom>
          <a:solidFill>
            <a:srgbClr val="4E67C8"/>
          </a:solidFill>
          <a:ln w="12700" cap="flat" cmpd="sng" algn="ctr">
            <a:solidFill>
              <a:srgbClr val="4E67C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panose="020F0502020204030204"/>
              <a:ea typeface="+mn-ea"/>
              <a:cs typeface="+mn-cs"/>
            </a:endParaRPr>
          </a:p>
        </p:txBody>
      </p:sp>
      <p:cxnSp>
        <p:nvCxnSpPr>
          <p:cNvPr id="11" name="Straight Connector 10">
            <a:extLst>
              <a:ext uri="{FF2B5EF4-FFF2-40B4-BE49-F238E27FC236}">
                <a16:creationId xmlns:a16="http://schemas.microsoft.com/office/drawing/2014/main" id="{24B66864-1F90-CAC7-3886-475219B67685}"/>
              </a:ext>
            </a:extLst>
          </p:cNvPr>
          <p:cNvCxnSpPr/>
          <p:nvPr/>
        </p:nvCxnSpPr>
        <p:spPr>
          <a:xfrm>
            <a:off x="190016" y="3753010"/>
            <a:ext cx="5915500" cy="0"/>
          </a:xfrm>
          <a:prstGeom prst="line">
            <a:avLst/>
          </a:prstGeom>
          <a:noFill/>
          <a:ln w="6350" cap="flat" cmpd="sng" algn="ctr">
            <a:solidFill>
              <a:srgbClr val="4E67C8"/>
            </a:solidFill>
            <a:prstDash val="solid"/>
            <a:miter lim="800000"/>
          </a:ln>
          <a:effectLst/>
        </p:spPr>
      </p:cxnSp>
      <p:sp>
        <p:nvSpPr>
          <p:cNvPr id="12" name="TextBox 11">
            <a:extLst>
              <a:ext uri="{FF2B5EF4-FFF2-40B4-BE49-F238E27FC236}">
                <a16:creationId xmlns:a16="http://schemas.microsoft.com/office/drawing/2014/main" id="{A38502F2-40B4-4D81-DD19-83B489ECC97A}"/>
              </a:ext>
            </a:extLst>
          </p:cNvPr>
          <p:cNvSpPr txBox="1"/>
          <p:nvPr/>
        </p:nvSpPr>
        <p:spPr>
          <a:xfrm>
            <a:off x="6105516" y="779090"/>
            <a:ext cx="5681200" cy="738664"/>
          </a:xfrm>
          <a:prstGeom prst="rect">
            <a:avLst/>
          </a:prstGeom>
          <a:noFill/>
        </p:spPr>
        <p:txBody>
          <a:bodyPr wrap="square" rtlCol="0">
            <a:spAutoFit/>
          </a:bodyPr>
          <a:lstStyle/>
          <a:p>
            <a:pPr marL="342900" indent="-342900" defTabSz="914400">
              <a:buFontTx/>
              <a:buAutoNum type="arabicPeriod"/>
            </a:pPr>
            <a:r>
              <a:rPr lang="en-US" sz="1400" dirty="0">
                <a:solidFill>
                  <a:schemeClr val="bg1"/>
                </a:solidFill>
                <a:latin typeface="Calibri" panose="020F0502020204030204"/>
              </a:rPr>
              <a:t>Select the </a:t>
            </a:r>
            <a:r>
              <a:rPr lang="en-US" sz="1400" b="1" dirty="0">
                <a:solidFill>
                  <a:schemeClr val="bg1"/>
                </a:solidFill>
                <a:latin typeface="Calibri" panose="020F0502020204030204"/>
              </a:rPr>
              <a:t>Create </a:t>
            </a:r>
            <a:r>
              <a:rPr lang="en-US" sz="1400" dirty="0">
                <a:solidFill>
                  <a:schemeClr val="bg1"/>
                </a:solidFill>
                <a:latin typeface="Calibri" panose="020F0502020204030204"/>
              </a:rPr>
              <a:t>button to start the wizard</a:t>
            </a:r>
          </a:p>
          <a:p>
            <a:pPr marL="342900" indent="-342900" defTabSz="914400">
              <a:buFontTx/>
              <a:buAutoNum type="arabicPeriod"/>
            </a:pPr>
            <a:r>
              <a:rPr lang="en-US" sz="1400" dirty="0">
                <a:solidFill>
                  <a:schemeClr val="bg1"/>
                </a:solidFill>
                <a:latin typeface="Calibri" panose="020F0502020204030204"/>
              </a:rPr>
              <a:t>Select the SAP HANA Cloud instance Type to create</a:t>
            </a:r>
          </a:p>
          <a:p>
            <a:pPr marL="342900" indent="-342900" defTabSz="914400">
              <a:buFontTx/>
              <a:buAutoNum type="arabicPeriod"/>
            </a:pPr>
            <a:r>
              <a:rPr lang="en-US" sz="1400" dirty="0">
                <a:solidFill>
                  <a:schemeClr val="bg1"/>
                </a:solidFill>
                <a:latin typeface="Calibri" panose="020F0502020204030204"/>
              </a:rPr>
              <a:t>Select the </a:t>
            </a:r>
            <a:r>
              <a:rPr lang="en-US" sz="1400" b="1" dirty="0">
                <a:solidFill>
                  <a:schemeClr val="bg1"/>
                </a:solidFill>
                <a:latin typeface="Calibri" panose="020F0502020204030204"/>
              </a:rPr>
              <a:t>Next Step </a:t>
            </a:r>
            <a:r>
              <a:rPr lang="en-US" sz="1400" dirty="0">
                <a:solidFill>
                  <a:schemeClr val="bg1"/>
                </a:solidFill>
                <a:latin typeface="Calibri" panose="020F0502020204030204"/>
              </a:rPr>
              <a:t>button to continue</a:t>
            </a:r>
          </a:p>
        </p:txBody>
      </p:sp>
    </p:spTree>
    <p:extLst>
      <p:ext uri="{BB962C8B-B14F-4D97-AF65-F5344CB8AC3E}">
        <p14:creationId xmlns:p14="http://schemas.microsoft.com/office/powerpoint/2010/main" val="39728079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sz="3600" dirty="0">
                <a:latin typeface="Cooper Black" panose="0208090404030B020404" pitchFamily="18" charset="0"/>
              </a:rPr>
              <a:t>Hands on – HANA Cloud Integration</a:t>
            </a:r>
            <a:endParaRPr lang="en-IN" sz="3600" dirty="0">
              <a:latin typeface="Cooper Black" panose="0208090404030B020404" pitchFamily="18" charset="0"/>
            </a:endParaRPr>
          </a:p>
        </p:txBody>
      </p:sp>
      <p:sp>
        <p:nvSpPr>
          <p:cNvPr id="13" name="TextBox 12">
            <a:extLst>
              <a:ext uri="{FF2B5EF4-FFF2-40B4-BE49-F238E27FC236}">
                <a16:creationId xmlns:a16="http://schemas.microsoft.com/office/drawing/2014/main" id="{78B33051-A262-4738-BE23-009A377F6D2B}"/>
              </a:ext>
            </a:extLst>
          </p:cNvPr>
          <p:cNvSpPr txBox="1"/>
          <p:nvPr/>
        </p:nvSpPr>
        <p:spPr>
          <a:xfrm>
            <a:off x="189756" y="908720"/>
            <a:ext cx="11809312" cy="5293757"/>
          </a:xfrm>
          <a:prstGeom prst="rect">
            <a:avLst/>
          </a:prstGeom>
          <a:noFill/>
        </p:spPr>
        <p:txBody>
          <a:bodyPr wrap="square" rtlCol="0">
            <a:spAutoFit/>
          </a:bodyPr>
          <a:lstStyle/>
          <a:p>
            <a:r>
              <a:rPr lang="en-US" sz="1800" dirty="0">
                <a:solidFill>
                  <a:schemeClr val="bg1"/>
                </a:solidFill>
              </a:rPr>
              <a:t>Pre-requisites</a:t>
            </a:r>
          </a:p>
          <a:p>
            <a:pPr marL="457200" indent="-457200">
              <a:buAutoNum type="arabicPeriod"/>
            </a:pPr>
            <a:r>
              <a:rPr lang="en-US" sz="1800" dirty="0">
                <a:solidFill>
                  <a:schemeClr val="bg1"/>
                </a:solidFill>
              </a:rPr>
              <a:t>Check the version of CDS (which must be &gt; 2.0) </a:t>
            </a:r>
            <a:r>
              <a:rPr lang="en-US" sz="1800" b="1" dirty="0" err="1">
                <a:solidFill>
                  <a:schemeClr val="bg1"/>
                </a:solidFill>
              </a:rPr>
              <a:t>cds</a:t>
            </a:r>
            <a:r>
              <a:rPr lang="en-US" sz="1800" b="1" dirty="0">
                <a:solidFill>
                  <a:schemeClr val="bg1"/>
                </a:solidFill>
              </a:rPr>
              <a:t> –v</a:t>
            </a:r>
          </a:p>
          <a:p>
            <a:pPr marL="342900" indent="-342900">
              <a:buAutoNum type="arabicPeriod"/>
            </a:pPr>
            <a:r>
              <a:rPr lang="en-US" sz="1800" dirty="0">
                <a:solidFill>
                  <a:schemeClr val="bg1"/>
                </a:solidFill>
              </a:rPr>
              <a:t>Start a HANA cloud instance in SAP BTP</a:t>
            </a:r>
          </a:p>
          <a:p>
            <a:r>
              <a:rPr lang="en-US" sz="1800" dirty="0">
                <a:solidFill>
                  <a:schemeClr val="bg1"/>
                </a:solidFill>
              </a:rPr>
              <a:t>Main steps</a:t>
            </a:r>
          </a:p>
          <a:p>
            <a:pPr marL="342900" indent="-342900">
              <a:buAutoNum type="arabicPeriod"/>
            </a:pPr>
            <a:r>
              <a:rPr lang="en-US" sz="1800" dirty="0">
                <a:solidFill>
                  <a:schemeClr val="bg1"/>
                </a:solidFill>
              </a:rPr>
              <a:t>Add </a:t>
            </a:r>
            <a:r>
              <a:rPr lang="en-US" sz="1800" dirty="0" err="1">
                <a:solidFill>
                  <a:schemeClr val="bg1"/>
                </a:solidFill>
              </a:rPr>
              <a:t>hana</a:t>
            </a:r>
            <a:r>
              <a:rPr lang="en-US" sz="1800" dirty="0">
                <a:solidFill>
                  <a:schemeClr val="bg1"/>
                </a:solidFill>
              </a:rPr>
              <a:t> configuration to our app, which tell cap framework that the default </a:t>
            </a:r>
            <a:r>
              <a:rPr lang="en-US" sz="1800" dirty="0" err="1">
                <a:solidFill>
                  <a:schemeClr val="bg1"/>
                </a:solidFill>
              </a:rPr>
              <a:t>db</a:t>
            </a:r>
            <a:r>
              <a:rPr lang="en-US" sz="1800" dirty="0">
                <a:solidFill>
                  <a:schemeClr val="bg1"/>
                </a:solidFill>
              </a:rPr>
              <a:t> is now </a:t>
            </a:r>
            <a:r>
              <a:rPr lang="en-US" sz="1800" dirty="0" err="1">
                <a:solidFill>
                  <a:schemeClr val="bg1"/>
                </a:solidFill>
              </a:rPr>
              <a:t>hana</a:t>
            </a:r>
            <a:r>
              <a:rPr lang="en-US" sz="1800" dirty="0">
                <a:solidFill>
                  <a:schemeClr val="bg1"/>
                </a:solidFill>
              </a:rPr>
              <a:t> – </a:t>
            </a:r>
            <a:r>
              <a:rPr lang="en-US" sz="1800" b="1" dirty="0" err="1">
                <a:solidFill>
                  <a:schemeClr val="bg1"/>
                </a:solidFill>
              </a:rPr>
              <a:t>cds</a:t>
            </a:r>
            <a:r>
              <a:rPr lang="en-US" sz="1800" b="1" dirty="0">
                <a:solidFill>
                  <a:schemeClr val="bg1"/>
                </a:solidFill>
              </a:rPr>
              <a:t> add </a:t>
            </a:r>
            <a:r>
              <a:rPr lang="en-US" sz="1800" b="1" dirty="0" err="1">
                <a:solidFill>
                  <a:schemeClr val="bg1"/>
                </a:solidFill>
              </a:rPr>
              <a:t>hana</a:t>
            </a:r>
            <a:endParaRPr lang="en-US" sz="1800" b="1" dirty="0">
              <a:solidFill>
                <a:schemeClr val="bg1"/>
              </a:solidFill>
            </a:endParaRPr>
          </a:p>
          <a:p>
            <a:r>
              <a:rPr lang="en-IN" sz="1600" dirty="0">
                <a:solidFill>
                  <a:schemeClr val="bg1"/>
                </a:solidFill>
              </a:rPr>
              <a:t>2.   Add the </a:t>
            </a:r>
            <a:r>
              <a:rPr lang="en-IN" sz="1600" dirty="0" err="1">
                <a:solidFill>
                  <a:schemeClr val="bg1"/>
                </a:solidFill>
              </a:rPr>
              <a:t>hana</a:t>
            </a:r>
            <a:r>
              <a:rPr lang="en-IN" sz="1600" dirty="0">
                <a:solidFill>
                  <a:schemeClr val="bg1"/>
                </a:solidFill>
              </a:rPr>
              <a:t> specific deployment format name to our project under </a:t>
            </a:r>
            <a:r>
              <a:rPr lang="en-IN" sz="1600" dirty="0" err="1">
                <a:solidFill>
                  <a:schemeClr val="bg1"/>
                </a:solidFill>
              </a:rPr>
              <a:t>cds</a:t>
            </a:r>
            <a:r>
              <a:rPr lang="en-IN" sz="1600" dirty="0">
                <a:solidFill>
                  <a:schemeClr val="bg1"/>
                </a:solidFill>
              </a:rPr>
              <a:t> section as below inside </a:t>
            </a:r>
            <a:r>
              <a:rPr lang="en-IN" sz="1600" dirty="0" err="1">
                <a:solidFill>
                  <a:schemeClr val="bg1"/>
                </a:solidFill>
              </a:rPr>
              <a:t>package.json</a:t>
            </a:r>
            <a:r>
              <a:rPr lang="en-IN" sz="1600" dirty="0">
                <a:solidFill>
                  <a:schemeClr val="bg1"/>
                </a:solidFill>
              </a:rPr>
              <a:t> file</a:t>
            </a:r>
            <a:br>
              <a:rPr lang="en-IN" sz="1600" dirty="0">
                <a:solidFill>
                  <a:schemeClr val="bg1"/>
                </a:solidFill>
              </a:rPr>
            </a:br>
            <a:r>
              <a:rPr lang="en-US" sz="1200" b="0" dirty="0">
                <a:solidFill>
                  <a:schemeClr val="bg1"/>
                </a:solidFill>
                <a:effectLst/>
                <a:latin typeface="Consolas" panose="020B0609020204030204" pitchFamily="49" charset="0"/>
              </a:rPr>
              <a:t>"</a:t>
            </a:r>
            <a:r>
              <a:rPr lang="en-US" sz="1200" b="0" dirty="0" err="1">
                <a:solidFill>
                  <a:schemeClr val="bg1"/>
                </a:solidFill>
                <a:effectLst/>
                <a:latin typeface="Consolas" panose="020B0609020204030204" pitchFamily="49" charset="0"/>
              </a:rPr>
              <a:t>hana</a:t>
            </a:r>
            <a:r>
              <a:rPr lang="en-US" sz="1200" b="0" dirty="0">
                <a:solidFill>
                  <a:schemeClr val="bg1"/>
                </a:solidFill>
                <a:effectLst/>
                <a:latin typeface="Consolas" panose="020B0609020204030204" pitchFamily="49" charset="0"/>
              </a:rPr>
              <a:t>":{</a:t>
            </a:r>
          </a:p>
          <a:p>
            <a:r>
              <a:rPr lang="en-US" sz="1200" b="0" dirty="0">
                <a:solidFill>
                  <a:schemeClr val="bg1"/>
                </a:solidFill>
                <a:effectLst/>
                <a:latin typeface="Consolas" panose="020B0609020204030204" pitchFamily="49" charset="0"/>
              </a:rPr>
              <a:t>      "deploy-format":"</a:t>
            </a:r>
            <a:r>
              <a:rPr lang="en-US" sz="1200" b="0" dirty="0" err="1">
                <a:solidFill>
                  <a:schemeClr val="bg1"/>
                </a:solidFill>
                <a:effectLst/>
                <a:latin typeface="Consolas" panose="020B0609020204030204" pitchFamily="49" charset="0"/>
              </a:rPr>
              <a:t>hdbtable</a:t>
            </a:r>
            <a:r>
              <a:rPr lang="en-US" sz="1200" b="0" dirty="0">
                <a:solidFill>
                  <a:schemeClr val="bg1"/>
                </a:solidFill>
                <a:effectLst/>
                <a:latin typeface="Consolas" panose="020B0609020204030204" pitchFamily="49" charset="0"/>
              </a:rPr>
              <a:t>"</a:t>
            </a:r>
          </a:p>
          <a:p>
            <a:r>
              <a:rPr lang="en-US" sz="1200" b="0" dirty="0">
                <a:solidFill>
                  <a:schemeClr val="bg1"/>
                </a:solidFill>
                <a:effectLst/>
                <a:latin typeface="Consolas" panose="020B0609020204030204" pitchFamily="49" charset="0"/>
              </a:rPr>
              <a:t>    }</a:t>
            </a:r>
          </a:p>
          <a:p>
            <a:r>
              <a:rPr lang="en-IN" sz="1600" dirty="0">
                <a:solidFill>
                  <a:schemeClr val="bg1"/>
                </a:solidFill>
              </a:rPr>
              <a:t>3. Since the first step added the </a:t>
            </a:r>
            <a:r>
              <a:rPr lang="en-IN" sz="1600" dirty="0" err="1">
                <a:solidFill>
                  <a:schemeClr val="bg1"/>
                </a:solidFill>
              </a:rPr>
              <a:t>hdb</a:t>
            </a:r>
            <a:r>
              <a:rPr lang="en-IN" sz="1600" dirty="0">
                <a:solidFill>
                  <a:schemeClr val="bg1"/>
                </a:solidFill>
              </a:rPr>
              <a:t> node module, we need to install it. Run </a:t>
            </a:r>
            <a:r>
              <a:rPr lang="en-IN" sz="1600" b="1" dirty="0" err="1">
                <a:solidFill>
                  <a:schemeClr val="bg1"/>
                </a:solidFill>
              </a:rPr>
              <a:t>npm</a:t>
            </a:r>
            <a:r>
              <a:rPr lang="en-IN" sz="1600" b="1" dirty="0">
                <a:solidFill>
                  <a:schemeClr val="bg1"/>
                </a:solidFill>
              </a:rPr>
              <a:t> install</a:t>
            </a:r>
          </a:p>
          <a:p>
            <a:r>
              <a:rPr lang="en-IN" sz="1600" dirty="0">
                <a:solidFill>
                  <a:schemeClr val="bg1"/>
                </a:solidFill>
              </a:rPr>
              <a:t>4. We need to perform a build, which will create all the </a:t>
            </a:r>
            <a:r>
              <a:rPr lang="en-IN" sz="1600" dirty="0" err="1">
                <a:solidFill>
                  <a:schemeClr val="bg1"/>
                </a:solidFill>
              </a:rPr>
              <a:t>hana</a:t>
            </a:r>
            <a:r>
              <a:rPr lang="en-IN" sz="1600" dirty="0">
                <a:solidFill>
                  <a:schemeClr val="bg1"/>
                </a:solidFill>
              </a:rPr>
              <a:t> specific files which will be deployed to HANA cloud. </a:t>
            </a:r>
            <a:r>
              <a:rPr lang="en-IN" sz="1600" b="1" dirty="0" err="1">
                <a:solidFill>
                  <a:schemeClr val="bg1"/>
                </a:solidFill>
              </a:rPr>
              <a:t>cds</a:t>
            </a:r>
            <a:r>
              <a:rPr lang="en-IN" sz="1600" b="1" dirty="0">
                <a:solidFill>
                  <a:schemeClr val="bg1"/>
                </a:solidFill>
              </a:rPr>
              <a:t> build --production</a:t>
            </a:r>
            <a:endParaRPr lang="en-IN" sz="1600" dirty="0">
              <a:solidFill>
                <a:schemeClr val="bg1"/>
              </a:solidFill>
            </a:endParaRPr>
          </a:p>
          <a:p>
            <a:r>
              <a:rPr lang="en-IN" sz="1600" dirty="0">
                <a:solidFill>
                  <a:schemeClr val="bg1"/>
                </a:solidFill>
              </a:rPr>
              <a:t>5. We need to login to cloud foundry from BAS – </a:t>
            </a:r>
            <a:r>
              <a:rPr lang="en-IN" sz="1600" b="1" dirty="0" err="1">
                <a:solidFill>
                  <a:schemeClr val="bg1"/>
                </a:solidFill>
              </a:rPr>
              <a:t>cf</a:t>
            </a:r>
            <a:r>
              <a:rPr lang="en-IN" sz="1600" b="1" dirty="0">
                <a:solidFill>
                  <a:schemeClr val="bg1"/>
                </a:solidFill>
              </a:rPr>
              <a:t> login</a:t>
            </a:r>
          </a:p>
          <a:p>
            <a:r>
              <a:rPr lang="en-IN" sz="1600" dirty="0">
                <a:solidFill>
                  <a:schemeClr val="bg1"/>
                </a:solidFill>
              </a:rPr>
              <a:t>6. Finally we need to deploy the DB and everything to SAP HANA Cloud – </a:t>
            </a:r>
            <a:r>
              <a:rPr lang="en-IN" sz="1600" b="1" dirty="0" err="1">
                <a:solidFill>
                  <a:schemeClr val="bg1"/>
                </a:solidFill>
              </a:rPr>
              <a:t>cds</a:t>
            </a:r>
            <a:r>
              <a:rPr lang="en-IN" sz="1600" b="1" dirty="0">
                <a:solidFill>
                  <a:schemeClr val="bg1"/>
                </a:solidFill>
              </a:rPr>
              <a:t> deploy --to </a:t>
            </a:r>
            <a:r>
              <a:rPr lang="en-IN" sz="1600" b="1" dirty="0" err="1">
                <a:solidFill>
                  <a:schemeClr val="bg1"/>
                </a:solidFill>
              </a:rPr>
              <a:t>hana:batman</a:t>
            </a:r>
            <a:endParaRPr lang="en-IN" sz="1600" b="1" dirty="0">
              <a:solidFill>
                <a:schemeClr val="bg1"/>
              </a:solidFill>
            </a:endParaRPr>
          </a:p>
          <a:p>
            <a:r>
              <a:rPr lang="en-IN" sz="1600" dirty="0">
                <a:solidFill>
                  <a:schemeClr val="bg1"/>
                </a:solidFill>
              </a:rPr>
              <a:t>7. We fixed issues related to excel format of HANA and changed the size of field </a:t>
            </a:r>
            <a:r>
              <a:rPr lang="en-IN" sz="1600" dirty="0" err="1">
                <a:solidFill>
                  <a:schemeClr val="bg1"/>
                </a:solidFill>
              </a:rPr>
              <a:t>bankid</a:t>
            </a:r>
            <a:r>
              <a:rPr lang="en-IN" sz="1600" dirty="0">
                <a:solidFill>
                  <a:schemeClr val="bg1"/>
                </a:solidFill>
              </a:rPr>
              <a:t> for employee, redo the build and deploy</a:t>
            </a:r>
          </a:p>
          <a:p>
            <a:r>
              <a:rPr lang="en-IN" sz="1600" dirty="0">
                <a:solidFill>
                  <a:schemeClr val="bg1"/>
                </a:solidFill>
              </a:rPr>
              <a:t>8. If deployment worked, a new file </a:t>
            </a:r>
            <a:r>
              <a:rPr lang="en-IN" sz="1600" b="1" dirty="0" err="1">
                <a:solidFill>
                  <a:schemeClr val="bg1"/>
                </a:solidFill>
              </a:rPr>
              <a:t>cdsrc-private.json</a:t>
            </a:r>
            <a:r>
              <a:rPr lang="en-IN" sz="1600" b="1" dirty="0">
                <a:solidFill>
                  <a:schemeClr val="bg1"/>
                </a:solidFill>
              </a:rPr>
              <a:t> </a:t>
            </a:r>
            <a:r>
              <a:rPr lang="en-IN" sz="1600" dirty="0">
                <a:solidFill>
                  <a:schemeClr val="bg1"/>
                </a:solidFill>
              </a:rPr>
              <a:t>gets created automatically, this file contain the information about which container in SAP BTP HANA Cloud to connect to. And the private key is stored in this file.</a:t>
            </a:r>
          </a:p>
          <a:p>
            <a:r>
              <a:rPr lang="en-IN" sz="1600" dirty="0">
                <a:solidFill>
                  <a:schemeClr val="bg1"/>
                </a:solidFill>
              </a:rPr>
              <a:t>9. Provide the credentials which will be used to connect database, start using </a:t>
            </a:r>
            <a:r>
              <a:rPr lang="en-IN" sz="1600" b="1" dirty="0" err="1">
                <a:solidFill>
                  <a:schemeClr val="bg1"/>
                </a:solidFill>
              </a:rPr>
              <a:t>cds</a:t>
            </a:r>
            <a:r>
              <a:rPr lang="en-IN" sz="1600" b="1" dirty="0">
                <a:solidFill>
                  <a:schemeClr val="bg1"/>
                </a:solidFill>
              </a:rPr>
              <a:t> watch --profile hybrid</a:t>
            </a:r>
            <a:endParaRPr lang="en-IN" sz="1600" dirty="0">
              <a:solidFill>
                <a:schemeClr val="bg1"/>
              </a:solidFill>
            </a:endParaRPr>
          </a:p>
          <a:p>
            <a:r>
              <a:rPr lang="en-US" sz="1200" b="0" dirty="0">
                <a:solidFill>
                  <a:schemeClr val="bg1"/>
                </a:solidFill>
                <a:effectLst/>
                <a:latin typeface="Consolas" panose="020B0609020204030204" pitchFamily="49" charset="0"/>
              </a:rPr>
              <a:t>"credentials": {</a:t>
            </a:r>
          </a:p>
          <a:p>
            <a:r>
              <a:rPr lang="en-US" sz="1200" b="0" dirty="0">
                <a:solidFill>
                  <a:schemeClr val="bg1"/>
                </a:solidFill>
                <a:effectLst/>
                <a:latin typeface="Consolas" panose="020B0609020204030204" pitchFamily="49" charset="0"/>
              </a:rPr>
              <a:t>          "database": "batman-key"</a:t>
            </a:r>
          </a:p>
          <a:p>
            <a:r>
              <a:rPr lang="en-US" sz="1200" b="0" dirty="0">
                <a:solidFill>
                  <a:schemeClr val="bg1"/>
                </a:solidFill>
                <a:effectLst/>
                <a:latin typeface="Consolas" panose="020B0609020204030204" pitchFamily="49" charset="0"/>
              </a:rPr>
              <a:t>        }</a:t>
            </a:r>
          </a:p>
          <a:p>
            <a:endParaRPr lang="en-IN" sz="1600" dirty="0">
              <a:solidFill>
                <a:schemeClr val="bg1"/>
              </a:solidFill>
            </a:endParaRPr>
          </a:p>
        </p:txBody>
      </p:sp>
    </p:spTree>
    <p:extLst>
      <p:ext uri="{BB962C8B-B14F-4D97-AF65-F5344CB8AC3E}">
        <p14:creationId xmlns:p14="http://schemas.microsoft.com/office/powerpoint/2010/main" val="218530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Authentication v/s Authorization</a:t>
            </a:r>
            <a:endParaRPr lang="en-IN" dirty="0"/>
          </a:p>
        </p:txBody>
      </p:sp>
      <p:sp>
        <p:nvSpPr>
          <p:cNvPr id="12" name="TextBox 11">
            <a:extLst>
              <a:ext uri="{FF2B5EF4-FFF2-40B4-BE49-F238E27FC236}">
                <a16:creationId xmlns:a16="http://schemas.microsoft.com/office/drawing/2014/main" id="{6F10F899-F228-C7A0-F638-DA5009D28E9C}"/>
              </a:ext>
            </a:extLst>
          </p:cNvPr>
          <p:cNvSpPr txBox="1"/>
          <p:nvPr/>
        </p:nvSpPr>
        <p:spPr>
          <a:xfrm>
            <a:off x="183628" y="785615"/>
            <a:ext cx="11806237" cy="4215441"/>
          </a:xfrm>
          <a:prstGeom prst="rect">
            <a:avLst/>
          </a:prstGeom>
          <a:noFill/>
        </p:spPr>
        <p:txBody>
          <a:bodyPr wrap="square" rtlCol="0">
            <a:spAutoFit/>
          </a:bodyPr>
          <a:lstStyle/>
          <a:p>
            <a:pPr>
              <a:defRPr/>
            </a:pPr>
            <a:r>
              <a:rPr lang="en-US" sz="1400" b="1" kern="0" dirty="0">
                <a:solidFill>
                  <a:prstClr val="white"/>
                </a:solidFill>
                <a:latin typeface="Segoe UI"/>
              </a:rPr>
              <a:t>Authentication</a:t>
            </a:r>
            <a:r>
              <a:rPr lang="en-US" sz="1400" kern="0" dirty="0">
                <a:solidFill>
                  <a:prstClr val="white"/>
                </a:solidFill>
                <a:latin typeface="Segoe UI"/>
              </a:rPr>
              <a:t> – It ensures that is our user a valid user? Has he/she entered valid credentials to login to our app. It is enforced by a login screen. This login screen can also come from IDP like SSO, LDAP, Social integration.</a:t>
            </a:r>
          </a:p>
          <a:p>
            <a:pPr>
              <a:defRPr/>
            </a:pPr>
            <a:endParaRPr lang="en-US" sz="1400" kern="0" dirty="0">
              <a:solidFill>
                <a:prstClr val="white"/>
              </a:solidFill>
              <a:latin typeface="Segoe UI"/>
            </a:endParaRPr>
          </a:p>
          <a:p>
            <a:pPr>
              <a:defRPr/>
            </a:pPr>
            <a:r>
              <a:rPr lang="en-US" sz="1400" b="1" kern="0" dirty="0">
                <a:solidFill>
                  <a:prstClr val="white"/>
                </a:solidFill>
                <a:latin typeface="Segoe UI"/>
              </a:rPr>
              <a:t>Authorization</a:t>
            </a:r>
            <a:r>
              <a:rPr lang="en-US" sz="1400" kern="0" dirty="0">
                <a:solidFill>
                  <a:prstClr val="white"/>
                </a:solidFill>
                <a:latin typeface="Segoe UI"/>
              </a:rPr>
              <a:t> – Once user is authentication, then the authorization comes into play. It ensures, is our user allowed to do certain activities inside app. What is the level of access. E.g. create, update, delete, approve, view.</a:t>
            </a:r>
          </a:p>
          <a:p>
            <a:pPr>
              <a:defRPr/>
            </a:pPr>
            <a:endParaRPr lang="en-US" sz="1600" kern="0" dirty="0">
              <a:solidFill>
                <a:prstClr val="white"/>
              </a:solidFill>
              <a:latin typeface="Segoe UI"/>
            </a:endParaRPr>
          </a:p>
          <a:p>
            <a:pPr>
              <a:defRPr/>
            </a:pPr>
            <a:r>
              <a:rPr lang="en-US" sz="1400" kern="0" dirty="0">
                <a:solidFill>
                  <a:prstClr val="white"/>
                </a:solidFill>
                <a:latin typeface="Segoe UI"/>
              </a:rPr>
              <a:t>SAP BTP </a:t>
            </a:r>
            <a:r>
              <a:rPr lang="en-US" sz="1400" kern="0" dirty="0" err="1">
                <a:solidFill>
                  <a:prstClr val="white"/>
                </a:solidFill>
                <a:latin typeface="Segoe UI"/>
              </a:rPr>
              <a:t>cf</a:t>
            </a:r>
            <a:r>
              <a:rPr lang="en-US" sz="1400" kern="0" dirty="0">
                <a:solidFill>
                  <a:prstClr val="white"/>
                </a:solidFill>
                <a:latin typeface="Segoe UI"/>
              </a:rPr>
              <a:t> environment has a special component called XSUAA – </a:t>
            </a:r>
          </a:p>
          <a:p>
            <a:pPr>
              <a:defRPr/>
            </a:pPr>
            <a:r>
              <a:rPr lang="en-US" sz="1400" kern="0" dirty="0">
                <a:solidFill>
                  <a:prstClr val="white"/>
                </a:solidFill>
                <a:latin typeface="Segoe UI"/>
              </a:rPr>
              <a:t>XS – </a:t>
            </a:r>
            <a:r>
              <a:rPr lang="en-US" sz="1400" kern="0" dirty="0" err="1">
                <a:solidFill>
                  <a:prstClr val="white"/>
                </a:solidFill>
                <a:latin typeface="Segoe UI"/>
              </a:rPr>
              <a:t>eXtended</a:t>
            </a:r>
            <a:r>
              <a:rPr lang="en-US" sz="1400" kern="0" dirty="0">
                <a:solidFill>
                  <a:prstClr val="white"/>
                </a:solidFill>
                <a:latin typeface="Segoe UI"/>
              </a:rPr>
              <a:t> Services</a:t>
            </a:r>
          </a:p>
          <a:p>
            <a:pPr>
              <a:defRPr/>
            </a:pPr>
            <a:r>
              <a:rPr lang="en-US" sz="1400" kern="0" dirty="0">
                <a:solidFill>
                  <a:prstClr val="white"/>
                </a:solidFill>
                <a:latin typeface="Segoe UI"/>
              </a:rPr>
              <a:t>UAA – User Account and Authorization</a:t>
            </a:r>
          </a:p>
          <a:p>
            <a:pPr marL="342797" indent="-342797">
              <a:buFont typeface="Arial" panose="020B0604020202020204" pitchFamily="34" charset="0"/>
              <a:buChar char="•"/>
              <a:defRPr/>
            </a:pPr>
            <a:r>
              <a:rPr lang="en-IN" sz="1400" kern="0" dirty="0">
                <a:solidFill>
                  <a:prstClr val="white"/>
                </a:solidFill>
                <a:latin typeface="Segoe UI"/>
              </a:rPr>
              <a:t>This is an in-built component inside of CF</a:t>
            </a:r>
          </a:p>
          <a:p>
            <a:pPr marL="342797" indent="-342797">
              <a:buFont typeface="Arial" panose="020B0604020202020204" pitchFamily="34" charset="0"/>
              <a:buChar char="•"/>
              <a:defRPr/>
            </a:pPr>
            <a:r>
              <a:rPr lang="en-IN" sz="1400" kern="0" dirty="0">
                <a:solidFill>
                  <a:prstClr val="white"/>
                </a:solidFill>
                <a:latin typeface="Segoe UI"/>
              </a:rPr>
              <a:t>It is responsible to control the user account and authorization</a:t>
            </a:r>
          </a:p>
          <a:p>
            <a:pPr marL="342797" indent="-342797">
              <a:buFont typeface="Arial" panose="020B0604020202020204" pitchFamily="34" charset="0"/>
              <a:buChar char="•"/>
              <a:defRPr/>
            </a:pPr>
            <a:r>
              <a:rPr lang="en-IN" sz="1400" kern="0" dirty="0">
                <a:solidFill>
                  <a:prstClr val="white"/>
                </a:solidFill>
                <a:latin typeface="Segoe UI"/>
              </a:rPr>
              <a:t>It manages our application security</a:t>
            </a:r>
          </a:p>
          <a:p>
            <a:pPr marL="342797" indent="-342797">
              <a:buFont typeface="Arial" panose="020B0604020202020204" pitchFamily="34" charset="0"/>
              <a:buChar char="•"/>
              <a:defRPr/>
            </a:pPr>
            <a:r>
              <a:rPr lang="en-IN" sz="1400" kern="0" dirty="0">
                <a:solidFill>
                  <a:prstClr val="white"/>
                </a:solidFill>
                <a:latin typeface="Segoe UI"/>
              </a:rPr>
              <a:t>In CF we use modular approach to address security</a:t>
            </a:r>
          </a:p>
          <a:p>
            <a:pPr marL="342797" indent="-342797">
              <a:buFont typeface="Arial" panose="020B0604020202020204" pitchFamily="34" charset="0"/>
              <a:buChar char="•"/>
              <a:defRPr/>
            </a:pPr>
            <a:r>
              <a:rPr lang="en-IN" sz="1400" kern="0" dirty="0">
                <a:solidFill>
                  <a:prstClr val="white"/>
                </a:solidFill>
                <a:latin typeface="Segoe UI"/>
              </a:rPr>
              <a:t>As a developer we need to decide what roles and level of security we need in our app. Example, we need to secure odata resource /</a:t>
            </a:r>
            <a:r>
              <a:rPr lang="en-IN" sz="1400" kern="0" dirty="0" err="1">
                <a:solidFill>
                  <a:prstClr val="white"/>
                </a:solidFill>
                <a:latin typeface="Segoe UI"/>
              </a:rPr>
              <a:t>Anubhav.svc</a:t>
            </a:r>
            <a:endParaRPr lang="en-IN" sz="1400" kern="0" dirty="0">
              <a:solidFill>
                <a:prstClr val="white"/>
              </a:solidFill>
              <a:latin typeface="Segoe UI"/>
            </a:endParaRPr>
          </a:p>
          <a:p>
            <a:pPr marL="342797" indent="-342797">
              <a:buFont typeface="Arial" panose="020B0604020202020204" pitchFamily="34" charset="0"/>
              <a:buChar char="•"/>
              <a:defRPr/>
            </a:pPr>
            <a:r>
              <a:rPr lang="en-IN" sz="1400" kern="0" dirty="0">
                <a:solidFill>
                  <a:prstClr val="white"/>
                </a:solidFill>
                <a:latin typeface="Segoe UI"/>
              </a:rPr>
              <a:t>Usually we define Viewer, Editor</a:t>
            </a:r>
          </a:p>
          <a:p>
            <a:pPr marL="342797" indent="-342797">
              <a:buFont typeface="Arial" panose="020B0604020202020204" pitchFamily="34" charset="0"/>
              <a:buChar char="•"/>
              <a:defRPr/>
            </a:pPr>
            <a:r>
              <a:rPr lang="en-IN" sz="1400" kern="0" dirty="0">
                <a:solidFill>
                  <a:prstClr val="white"/>
                </a:solidFill>
                <a:latin typeface="Segoe UI"/>
              </a:rPr>
              <a:t>We need to define our scope and role templates inside a special file called </a:t>
            </a:r>
            <a:r>
              <a:rPr lang="en-IN" sz="1400" b="1" kern="0" dirty="0" err="1">
                <a:solidFill>
                  <a:prstClr val="white"/>
                </a:solidFill>
                <a:latin typeface="Segoe UI"/>
              </a:rPr>
              <a:t>xs-security.json</a:t>
            </a:r>
            <a:r>
              <a:rPr lang="en-IN" sz="1400" b="1" kern="0" dirty="0">
                <a:solidFill>
                  <a:prstClr val="white"/>
                </a:solidFill>
                <a:latin typeface="Segoe UI"/>
              </a:rPr>
              <a:t> </a:t>
            </a:r>
            <a:r>
              <a:rPr lang="en-IN" sz="1400" kern="0" dirty="0">
                <a:solidFill>
                  <a:prstClr val="white"/>
                </a:solidFill>
                <a:latin typeface="Segoe UI"/>
              </a:rPr>
              <a:t>file</a:t>
            </a:r>
          </a:p>
          <a:p>
            <a:pPr marL="342797" indent="-342797">
              <a:buFont typeface="Arial" panose="020B0604020202020204" pitchFamily="34" charset="0"/>
              <a:buChar char="•"/>
              <a:defRPr/>
            </a:pPr>
            <a:r>
              <a:rPr lang="en-IN" sz="1400" kern="0" dirty="0">
                <a:solidFill>
                  <a:prstClr val="white"/>
                </a:solidFill>
                <a:latin typeface="Segoe UI"/>
              </a:rPr>
              <a:t>XSUAA Communicates to the </a:t>
            </a:r>
            <a:r>
              <a:rPr lang="en-IN" sz="1400" b="1" kern="0" dirty="0">
                <a:solidFill>
                  <a:prstClr val="white"/>
                </a:solidFill>
                <a:latin typeface="Segoe UI"/>
              </a:rPr>
              <a:t>IDP – Identity Provider</a:t>
            </a:r>
          </a:p>
          <a:p>
            <a:pPr marL="342797" indent="-342797">
              <a:buFont typeface="Arial" panose="020B0604020202020204" pitchFamily="34" charset="0"/>
              <a:buChar char="•"/>
              <a:defRPr/>
            </a:pPr>
            <a:r>
              <a:rPr lang="en-IN" sz="1400" kern="0" dirty="0">
                <a:solidFill>
                  <a:prstClr val="white"/>
                </a:solidFill>
                <a:latin typeface="Segoe UI"/>
              </a:rPr>
              <a:t>Issues </a:t>
            </a:r>
            <a:r>
              <a:rPr lang="en-IN" sz="1400" b="1" kern="0" dirty="0">
                <a:solidFill>
                  <a:prstClr val="white"/>
                </a:solidFill>
                <a:latin typeface="Segoe UI"/>
              </a:rPr>
              <a:t>JWT (JSON web Token) </a:t>
            </a:r>
            <a:r>
              <a:rPr lang="en-IN" sz="1400" kern="0" dirty="0">
                <a:solidFill>
                  <a:prstClr val="white"/>
                </a:solidFill>
                <a:latin typeface="Segoe UI"/>
              </a:rPr>
              <a:t>to cloud foundry router which let user access the app based on permission.</a:t>
            </a:r>
          </a:p>
        </p:txBody>
      </p:sp>
      <p:sp>
        <p:nvSpPr>
          <p:cNvPr id="13" name="Rectangle 12">
            <a:extLst>
              <a:ext uri="{FF2B5EF4-FFF2-40B4-BE49-F238E27FC236}">
                <a16:creationId xmlns:a16="http://schemas.microsoft.com/office/drawing/2014/main" id="{3643048D-A7CA-D41E-C7AC-CCAB701256CA}"/>
              </a:ext>
            </a:extLst>
          </p:cNvPr>
          <p:cNvSpPr/>
          <p:nvPr/>
        </p:nvSpPr>
        <p:spPr>
          <a:xfrm>
            <a:off x="1623413" y="5426324"/>
            <a:ext cx="1727742" cy="895658"/>
          </a:xfrm>
          <a:prstGeom prst="rect">
            <a:avLst/>
          </a:prstGeom>
          <a:solidFill>
            <a:srgbClr val="202B50"/>
          </a:solidFill>
          <a:ln w="25400" cap="flat" cmpd="sng" algn="ctr">
            <a:solidFill>
              <a:srgbClr val="202B50">
                <a:shade val="50000"/>
              </a:srgbClr>
            </a:solidFill>
            <a:prstDash val="solid"/>
          </a:ln>
          <a:effectLst/>
        </p:spPr>
        <p:txBody>
          <a:bodyPr rtlCol="0" anchor="ctr"/>
          <a:lstStyle/>
          <a:p>
            <a:pPr algn="ctr">
              <a:defRPr/>
            </a:pPr>
            <a:r>
              <a:rPr lang="en-US" sz="2399" kern="0" dirty="0">
                <a:solidFill>
                  <a:prstClr val="white"/>
                </a:solidFill>
                <a:latin typeface="Segoe UI"/>
              </a:rPr>
              <a:t>Scope</a:t>
            </a:r>
          </a:p>
          <a:p>
            <a:pPr algn="ctr">
              <a:defRPr/>
            </a:pPr>
            <a:r>
              <a:rPr lang="en-US" sz="2399" kern="0" dirty="0">
                <a:solidFill>
                  <a:prstClr val="white"/>
                </a:solidFill>
                <a:latin typeface="Segoe UI"/>
              </a:rPr>
              <a:t>(Role)</a:t>
            </a:r>
          </a:p>
        </p:txBody>
      </p:sp>
      <p:sp>
        <p:nvSpPr>
          <p:cNvPr id="14" name="Rectangle 13">
            <a:extLst>
              <a:ext uri="{FF2B5EF4-FFF2-40B4-BE49-F238E27FC236}">
                <a16:creationId xmlns:a16="http://schemas.microsoft.com/office/drawing/2014/main" id="{CAF1E737-A025-646B-E1D2-2FDCC17E4BD0}"/>
              </a:ext>
            </a:extLst>
          </p:cNvPr>
          <p:cNvSpPr/>
          <p:nvPr/>
        </p:nvSpPr>
        <p:spPr>
          <a:xfrm>
            <a:off x="5438843" y="5426324"/>
            <a:ext cx="1727742" cy="895658"/>
          </a:xfrm>
          <a:prstGeom prst="rect">
            <a:avLst/>
          </a:prstGeom>
          <a:solidFill>
            <a:srgbClr val="202B50"/>
          </a:solidFill>
          <a:ln w="25400" cap="flat" cmpd="sng" algn="ctr">
            <a:solidFill>
              <a:srgbClr val="202B50">
                <a:shade val="50000"/>
              </a:srgbClr>
            </a:solidFill>
            <a:prstDash val="solid"/>
          </a:ln>
          <a:effectLst/>
        </p:spPr>
        <p:txBody>
          <a:bodyPr rtlCol="0" anchor="ctr"/>
          <a:lstStyle/>
          <a:p>
            <a:pPr algn="ctr">
              <a:defRPr/>
            </a:pPr>
            <a:r>
              <a:rPr lang="en-US" sz="2399" kern="0" dirty="0">
                <a:solidFill>
                  <a:prstClr val="white"/>
                </a:solidFill>
                <a:latin typeface="Segoe UI"/>
              </a:rPr>
              <a:t>Role Template</a:t>
            </a:r>
          </a:p>
        </p:txBody>
      </p:sp>
      <p:cxnSp>
        <p:nvCxnSpPr>
          <p:cNvPr id="15" name="Straight Connector 14">
            <a:extLst>
              <a:ext uri="{FF2B5EF4-FFF2-40B4-BE49-F238E27FC236}">
                <a16:creationId xmlns:a16="http://schemas.microsoft.com/office/drawing/2014/main" id="{40BB33BA-B03F-9320-17D7-F05B3766B37A}"/>
              </a:ext>
            </a:extLst>
          </p:cNvPr>
          <p:cNvCxnSpPr>
            <a:stCxn id="13" idx="3"/>
            <a:endCxn id="14" idx="1"/>
          </p:cNvCxnSpPr>
          <p:nvPr/>
        </p:nvCxnSpPr>
        <p:spPr>
          <a:xfrm>
            <a:off x="3351155" y="5874152"/>
            <a:ext cx="2087688" cy="0"/>
          </a:xfrm>
          <a:prstGeom prst="line">
            <a:avLst/>
          </a:prstGeom>
          <a:noFill/>
          <a:ln w="9525" cap="flat" cmpd="sng" algn="ctr">
            <a:solidFill>
              <a:srgbClr val="202B50">
                <a:shade val="95000"/>
                <a:satMod val="105000"/>
              </a:srgbClr>
            </a:solidFill>
            <a:prstDash val="solid"/>
          </a:ln>
          <a:effectLst/>
        </p:spPr>
      </p:cxnSp>
      <p:sp>
        <p:nvSpPr>
          <p:cNvPr id="16" name="TextBox 15">
            <a:extLst>
              <a:ext uri="{FF2B5EF4-FFF2-40B4-BE49-F238E27FC236}">
                <a16:creationId xmlns:a16="http://schemas.microsoft.com/office/drawing/2014/main" id="{7B3AAFBE-55E6-7165-C524-D53C89F1869D}"/>
              </a:ext>
            </a:extLst>
          </p:cNvPr>
          <p:cNvSpPr txBox="1"/>
          <p:nvPr/>
        </p:nvSpPr>
        <p:spPr>
          <a:xfrm>
            <a:off x="3351155" y="5426323"/>
            <a:ext cx="2375645" cy="461417"/>
          </a:xfrm>
          <a:prstGeom prst="rect">
            <a:avLst/>
          </a:prstGeom>
          <a:noFill/>
        </p:spPr>
        <p:txBody>
          <a:bodyPr wrap="square" rtlCol="0">
            <a:spAutoFit/>
          </a:bodyPr>
          <a:lstStyle/>
          <a:p>
            <a:pPr>
              <a:defRPr/>
            </a:pPr>
            <a:r>
              <a:rPr lang="en-US" sz="2399" kern="0" dirty="0">
                <a:solidFill>
                  <a:prstClr val="white"/>
                </a:solidFill>
                <a:latin typeface="Segoe UI"/>
              </a:rPr>
              <a:t>*	     *</a:t>
            </a:r>
          </a:p>
        </p:txBody>
      </p:sp>
      <p:sp>
        <p:nvSpPr>
          <p:cNvPr id="17" name="Rectangle 16">
            <a:extLst>
              <a:ext uri="{FF2B5EF4-FFF2-40B4-BE49-F238E27FC236}">
                <a16:creationId xmlns:a16="http://schemas.microsoft.com/office/drawing/2014/main" id="{11A855E9-5463-D35A-F9B3-9506DDDF0ED5}"/>
              </a:ext>
            </a:extLst>
          </p:cNvPr>
          <p:cNvSpPr/>
          <p:nvPr/>
        </p:nvSpPr>
        <p:spPr>
          <a:xfrm>
            <a:off x="8390402" y="5426324"/>
            <a:ext cx="1727742" cy="895658"/>
          </a:xfrm>
          <a:prstGeom prst="rect">
            <a:avLst/>
          </a:prstGeom>
          <a:solidFill>
            <a:srgbClr val="202B50"/>
          </a:solidFill>
          <a:ln w="25400" cap="flat" cmpd="sng" algn="ctr">
            <a:solidFill>
              <a:srgbClr val="202B50">
                <a:shade val="50000"/>
              </a:srgbClr>
            </a:solidFill>
            <a:prstDash val="solid"/>
          </a:ln>
          <a:effectLst/>
        </p:spPr>
        <p:txBody>
          <a:bodyPr rtlCol="0" anchor="ctr"/>
          <a:lstStyle/>
          <a:p>
            <a:pPr algn="ctr">
              <a:defRPr/>
            </a:pPr>
            <a:r>
              <a:rPr lang="en-US" sz="2399" kern="0" dirty="0">
                <a:solidFill>
                  <a:prstClr val="white"/>
                </a:solidFill>
                <a:latin typeface="Segoe UI"/>
              </a:rPr>
              <a:t>Role Collection</a:t>
            </a:r>
          </a:p>
        </p:txBody>
      </p:sp>
      <p:cxnSp>
        <p:nvCxnSpPr>
          <p:cNvPr id="18" name="Straight Connector 17">
            <a:extLst>
              <a:ext uri="{FF2B5EF4-FFF2-40B4-BE49-F238E27FC236}">
                <a16:creationId xmlns:a16="http://schemas.microsoft.com/office/drawing/2014/main" id="{AD307554-17F7-7992-5053-6F85F367361B}"/>
              </a:ext>
            </a:extLst>
          </p:cNvPr>
          <p:cNvCxnSpPr>
            <a:stCxn id="14" idx="3"/>
            <a:endCxn id="17" idx="1"/>
          </p:cNvCxnSpPr>
          <p:nvPr/>
        </p:nvCxnSpPr>
        <p:spPr>
          <a:xfrm>
            <a:off x="7166585" y="5874152"/>
            <a:ext cx="1223817" cy="0"/>
          </a:xfrm>
          <a:prstGeom prst="line">
            <a:avLst/>
          </a:prstGeom>
          <a:noFill/>
          <a:ln w="9525" cap="flat" cmpd="sng" algn="ctr">
            <a:solidFill>
              <a:srgbClr val="202B50">
                <a:shade val="95000"/>
                <a:satMod val="105000"/>
              </a:srgbClr>
            </a:solidFill>
            <a:prstDash val="solid"/>
          </a:ln>
          <a:effectLst/>
        </p:spPr>
      </p:cxnSp>
      <p:sp>
        <p:nvSpPr>
          <p:cNvPr id="19" name="TextBox 18">
            <a:extLst>
              <a:ext uri="{FF2B5EF4-FFF2-40B4-BE49-F238E27FC236}">
                <a16:creationId xmlns:a16="http://schemas.microsoft.com/office/drawing/2014/main" id="{67E8CB7F-3920-0EEF-4648-0869E7E16F62}"/>
              </a:ext>
            </a:extLst>
          </p:cNvPr>
          <p:cNvSpPr txBox="1"/>
          <p:nvPr/>
        </p:nvSpPr>
        <p:spPr>
          <a:xfrm>
            <a:off x="7166585" y="5426323"/>
            <a:ext cx="1295806" cy="461417"/>
          </a:xfrm>
          <a:prstGeom prst="rect">
            <a:avLst/>
          </a:prstGeom>
          <a:noFill/>
        </p:spPr>
        <p:txBody>
          <a:bodyPr wrap="square" rtlCol="0">
            <a:spAutoFit/>
          </a:bodyPr>
          <a:lstStyle/>
          <a:p>
            <a:pPr>
              <a:defRPr/>
            </a:pPr>
            <a:r>
              <a:rPr lang="en-US" sz="2399" kern="0" dirty="0">
                <a:solidFill>
                  <a:prstClr val="white"/>
                </a:solidFill>
                <a:latin typeface="Segoe UI"/>
              </a:rPr>
              <a:t>*         *</a:t>
            </a:r>
          </a:p>
        </p:txBody>
      </p:sp>
      <p:sp>
        <p:nvSpPr>
          <p:cNvPr id="20" name="Smiley Face 19">
            <a:extLst>
              <a:ext uri="{FF2B5EF4-FFF2-40B4-BE49-F238E27FC236}">
                <a16:creationId xmlns:a16="http://schemas.microsoft.com/office/drawing/2014/main" id="{DC9EB602-77FC-D2F5-43BC-C520B7ED05D9}"/>
              </a:ext>
            </a:extLst>
          </p:cNvPr>
          <p:cNvSpPr/>
          <p:nvPr/>
        </p:nvSpPr>
        <p:spPr>
          <a:xfrm>
            <a:off x="11054004" y="5334014"/>
            <a:ext cx="719892" cy="646163"/>
          </a:xfrm>
          <a:prstGeom prst="smileyFace">
            <a:avLst/>
          </a:prstGeom>
          <a:gradFill rotWithShape="1">
            <a:gsLst>
              <a:gs pos="0">
                <a:srgbClr val="38C6C6">
                  <a:tint val="50000"/>
                  <a:satMod val="300000"/>
                </a:srgbClr>
              </a:gs>
              <a:gs pos="35000">
                <a:srgbClr val="38C6C6">
                  <a:tint val="37000"/>
                  <a:satMod val="300000"/>
                </a:srgbClr>
              </a:gs>
              <a:gs pos="100000">
                <a:srgbClr val="38C6C6">
                  <a:tint val="15000"/>
                  <a:satMod val="350000"/>
                </a:srgbClr>
              </a:gs>
            </a:gsLst>
            <a:lin ang="16200000" scaled="1"/>
          </a:gradFill>
          <a:ln w="9525" cap="flat" cmpd="sng" algn="ctr">
            <a:solidFill>
              <a:sysClr val="windowText" lastClr="000000">
                <a:lumMod val="95000"/>
                <a:lumOff val="5000"/>
              </a:sysClr>
            </a:solidFill>
            <a:prstDash val="solid"/>
          </a:ln>
          <a:effectLst>
            <a:outerShdw blurRad="40000" dist="20000" dir="5400000" rotWithShape="0">
              <a:srgbClr val="000000">
                <a:alpha val="38000"/>
              </a:srgbClr>
            </a:outerShdw>
          </a:effectLst>
        </p:spPr>
        <p:txBody>
          <a:bodyPr rtlCol="0" anchor="ctr"/>
          <a:lstStyle/>
          <a:p>
            <a:pPr algn="ctr">
              <a:defRPr/>
            </a:pPr>
            <a:endParaRPr lang="en-US" sz="2399" b="1" kern="0" dirty="0">
              <a:solidFill>
                <a:prstClr val="white"/>
              </a:solidFill>
              <a:latin typeface="Segoe UI"/>
            </a:endParaRPr>
          </a:p>
        </p:txBody>
      </p:sp>
      <p:cxnSp>
        <p:nvCxnSpPr>
          <p:cNvPr id="21" name="Connector: Elbow 20">
            <a:extLst>
              <a:ext uri="{FF2B5EF4-FFF2-40B4-BE49-F238E27FC236}">
                <a16:creationId xmlns:a16="http://schemas.microsoft.com/office/drawing/2014/main" id="{39FB7B0B-43C4-53CC-F7CB-9A6A0904A3A3}"/>
              </a:ext>
            </a:extLst>
          </p:cNvPr>
          <p:cNvCxnSpPr>
            <a:stCxn id="17" idx="3"/>
            <a:endCxn id="20" idx="4"/>
          </p:cNvCxnSpPr>
          <p:nvPr/>
        </p:nvCxnSpPr>
        <p:spPr>
          <a:xfrm>
            <a:off x="10118144" y="5874154"/>
            <a:ext cx="1295806" cy="106023"/>
          </a:xfrm>
          <a:prstGeom prst="bentConnector4">
            <a:avLst>
              <a:gd name="adj1" fmla="val 36111"/>
              <a:gd name="adj2" fmla="val 315557"/>
            </a:avLst>
          </a:prstGeom>
          <a:noFill/>
          <a:ln w="9525" cap="flat" cmpd="sng" algn="ctr">
            <a:solidFill>
              <a:srgbClr val="202B50">
                <a:shade val="95000"/>
                <a:satMod val="105000"/>
              </a:srgbClr>
            </a:solidFill>
            <a:prstDash val="solid"/>
            <a:tailEnd type="triangle"/>
          </a:ln>
          <a:effectLst/>
        </p:spPr>
      </p:cxnSp>
    </p:spTree>
    <p:extLst>
      <p:ext uri="{BB962C8B-B14F-4D97-AF65-F5344CB8AC3E}">
        <p14:creationId xmlns:p14="http://schemas.microsoft.com/office/powerpoint/2010/main" val="2742072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IDP – Identity Provider</a:t>
            </a:r>
            <a:endParaRPr lang="en-IN" dirty="0"/>
          </a:p>
        </p:txBody>
      </p:sp>
      <p:sp>
        <p:nvSpPr>
          <p:cNvPr id="10" name="Slide Number Placeholder 3">
            <a:extLst>
              <a:ext uri="{FF2B5EF4-FFF2-40B4-BE49-F238E27FC236}">
                <a16:creationId xmlns:a16="http://schemas.microsoft.com/office/drawing/2014/main" id="{2F3035AE-3E52-4994-6211-AE55192D28F5}"/>
              </a:ext>
            </a:extLst>
          </p:cNvPr>
          <p:cNvSpPr>
            <a:spLocks noGrp="1"/>
          </p:cNvSpPr>
          <p:nvPr>
            <p:ph type="sldNum" sz="quarter" idx="12"/>
          </p:nvPr>
        </p:nvSpPr>
        <p:spPr>
          <a:xfrm flipH="1">
            <a:off x="11637584" y="6596527"/>
            <a:ext cx="218945" cy="143978"/>
          </a:xfrm>
          <a:ln>
            <a:solidFill>
              <a:schemeClr val="bg1"/>
            </a:solidFill>
          </a:ln>
        </p:spPr>
        <p:txBody>
          <a:bodyPr/>
          <a:lstStyle/>
          <a:p>
            <a:pPr defTabSz="1218621"/>
            <a:fld id="{96E69268-9C8B-4EBF-A9EE-DC5DC2D48DC3}" type="slidenum">
              <a:rPr lang="en-US">
                <a:solidFill>
                  <a:prstClr val="white"/>
                </a:solidFill>
                <a:latin typeface="Segoe UI"/>
              </a:rPr>
              <a:pPr defTabSz="1218621"/>
              <a:t>46</a:t>
            </a:fld>
            <a:endParaRPr lang="en-US" dirty="0">
              <a:solidFill>
                <a:prstClr val="white"/>
              </a:solidFill>
              <a:latin typeface="Segoe UI Black" panose="020B0A02040204020203" pitchFamily="34" charset="0"/>
              <a:ea typeface="Segoe UI Black" panose="020B0A02040204020203" pitchFamily="34" charset="0"/>
            </a:endParaRPr>
          </a:p>
        </p:txBody>
      </p:sp>
      <p:sp>
        <p:nvSpPr>
          <p:cNvPr id="11" name="TextBox 10">
            <a:extLst>
              <a:ext uri="{FF2B5EF4-FFF2-40B4-BE49-F238E27FC236}">
                <a16:creationId xmlns:a16="http://schemas.microsoft.com/office/drawing/2014/main" id="{2362F458-B5B7-154C-F189-BA5A239E04AA}"/>
              </a:ext>
            </a:extLst>
          </p:cNvPr>
          <p:cNvSpPr txBox="1"/>
          <p:nvPr/>
        </p:nvSpPr>
        <p:spPr>
          <a:xfrm>
            <a:off x="191294" y="745067"/>
            <a:ext cx="11806237" cy="830781"/>
          </a:xfrm>
          <a:prstGeom prst="rect">
            <a:avLst/>
          </a:prstGeom>
          <a:noFill/>
          <a:ln>
            <a:noFill/>
          </a:ln>
        </p:spPr>
        <p:txBody>
          <a:bodyPr wrap="square" rtlCol="0">
            <a:spAutoFit/>
          </a:bodyPr>
          <a:lstStyle/>
          <a:p>
            <a:pPr defTabSz="1218621"/>
            <a:r>
              <a:rPr lang="en-US" sz="1600" dirty="0">
                <a:solidFill>
                  <a:prstClr val="white"/>
                </a:solidFill>
                <a:latin typeface="Segoe UI"/>
              </a:rPr>
              <a:t>An identity provider is a software or group of software which stores all the user credentials and their scopes (roles) in itself. This will centralize the user management in company and simplify the login process to different apps. This way user do not need to remember multiple passwords to multiple apps.</a:t>
            </a:r>
            <a:endParaRPr lang="en-IN" sz="1600" dirty="0">
              <a:solidFill>
                <a:prstClr val="white"/>
              </a:solidFill>
              <a:latin typeface="Segoe UI"/>
            </a:endParaRPr>
          </a:p>
        </p:txBody>
      </p:sp>
      <p:sp>
        <p:nvSpPr>
          <p:cNvPr id="12" name="Rectangle 11">
            <a:extLst>
              <a:ext uri="{FF2B5EF4-FFF2-40B4-BE49-F238E27FC236}">
                <a16:creationId xmlns:a16="http://schemas.microsoft.com/office/drawing/2014/main" id="{1713AAA2-6DEA-AA00-A36C-E150CA26CDC0}"/>
              </a:ext>
            </a:extLst>
          </p:cNvPr>
          <p:cNvSpPr/>
          <p:nvPr/>
        </p:nvSpPr>
        <p:spPr>
          <a:xfrm>
            <a:off x="3502799" y="1773200"/>
            <a:ext cx="1871720" cy="57591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21"/>
            <a:r>
              <a:rPr lang="en-US" sz="2399" dirty="0">
                <a:solidFill>
                  <a:prstClr val="white"/>
                </a:solidFill>
                <a:latin typeface="Segoe UI"/>
              </a:rPr>
              <a:t>Portal</a:t>
            </a:r>
          </a:p>
        </p:txBody>
      </p:sp>
      <p:sp>
        <p:nvSpPr>
          <p:cNvPr id="13" name="Rectangle 12">
            <a:extLst>
              <a:ext uri="{FF2B5EF4-FFF2-40B4-BE49-F238E27FC236}">
                <a16:creationId xmlns:a16="http://schemas.microsoft.com/office/drawing/2014/main" id="{9E1B9187-7A51-944A-FE75-AE7CA8C09B1E}"/>
              </a:ext>
            </a:extLst>
          </p:cNvPr>
          <p:cNvSpPr/>
          <p:nvPr/>
        </p:nvSpPr>
        <p:spPr>
          <a:xfrm>
            <a:off x="3502799" y="2459418"/>
            <a:ext cx="1871720" cy="57591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21"/>
            <a:r>
              <a:rPr lang="en-US" sz="2399" dirty="0">
                <a:solidFill>
                  <a:prstClr val="white"/>
                </a:solidFill>
                <a:latin typeface="Segoe UI"/>
              </a:rPr>
              <a:t>Launchpad</a:t>
            </a:r>
          </a:p>
        </p:txBody>
      </p:sp>
      <p:sp>
        <p:nvSpPr>
          <p:cNvPr id="14" name="Rectangle 13">
            <a:extLst>
              <a:ext uri="{FF2B5EF4-FFF2-40B4-BE49-F238E27FC236}">
                <a16:creationId xmlns:a16="http://schemas.microsoft.com/office/drawing/2014/main" id="{9FCB960D-CAA4-5664-1FA8-E37E384BDDA6}"/>
              </a:ext>
            </a:extLst>
          </p:cNvPr>
          <p:cNvSpPr/>
          <p:nvPr/>
        </p:nvSpPr>
        <p:spPr>
          <a:xfrm>
            <a:off x="3502799" y="3155302"/>
            <a:ext cx="1871720" cy="57591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21"/>
            <a:r>
              <a:rPr lang="en-US" sz="2399" dirty="0">
                <a:solidFill>
                  <a:prstClr val="white"/>
                </a:solidFill>
                <a:latin typeface="Segoe UI"/>
              </a:rPr>
              <a:t>Dedicated SRM</a:t>
            </a:r>
          </a:p>
        </p:txBody>
      </p:sp>
      <p:sp>
        <p:nvSpPr>
          <p:cNvPr id="15" name="Rectangle 14">
            <a:extLst>
              <a:ext uri="{FF2B5EF4-FFF2-40B4-BE49-F238E27FC236}">
                <a16:creationId xmlns:a16="http://schemas.microsoft.com/office/drawing/2014/main" id="{9913C176-6984-A538-324D-90535DAEDDF5}"/>
              </a:ext>
            </a:extLst>
          </p:cNvPr>
          <p:cNvSpPr/>
          <p:nvPr/>
        </p:nvSpPr>
        <p:spPr>
          <a:xfrm>
            <a:off x="3502799" y="3838466"/>
            <a:ext cx="1871720" cy="57591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21"/>
            <a:r>
              <a:rPr lang="en-US" sz="2399" dirty="0">
                <a:solidFill>
                  <a:prstClr val="white"/>
                </a:solidFill>
                <a:latin typeface="Segoe UI"/>
              </a:rPr>
              <a:t>SAP Server</a:t>
            </a:r>
          </a:p>
        </p:txBody>
      </p:sp>
      <p:sp>
        <p:nvSpPr>
          <p:cNvPr id="16" name="Rectangle 15">
            <a:extLst>
              <a:ext uri="{FF2B5EF4-FFF2-40B4-BE49-F238E27FC236}">
                <a16:creationId xmlns:a16="http://schemas.microsoft.com/office/drawing/2014/main" id="{589C4928-B238-BC26-0800-90E199EC2DA8}"/>
              </a:ext>
            </a:extLst>
          </p:cNvPr>
          <p:cNvSpPr/>
          <p:nvPr/>
        </p:nvSpPr>
        <p:spPr>
          <a:xfrm>
            <a:off x="3505536" y="4501267"/>
            <a:ext cx="1871720" cy="57591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21"/>
            <a:r>
              <a:rPr lang="en-US" sz="2399" dirty="0">
                <a:solidFill>
                  <a:prstClr val="white"/>
                </a:solidFill>
                <a:latin typeface="Segoe UI"/>
              </a:rPr>
              <a:t>Outlook</a:t>
            </a:r>
          </a:p>
        </p:txBody>
      </p:sp>
      <p:pic>
        <p:nvPicPr>
          <p:cNvPr id="17" name="Picture 16" descr="Icon&#10;&#10;Description automatically generated">
            <a:extLst>
              <a:ext uri="{FF2B5EF4-FFF2-40B4-BE49-F238E27FC236}">
                <a16:creationId xmlns:a16="http://schemas.microsoft.com/office/drawing/2014/main" id="{39D951F8-AAB4-A0F2-64B5-B0695D8D1380}"/>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1512" t="9401" r="10243" b="17538"/>
          <a:stretch/>
        </p:blipFill>
        <p:spPr>
          <a:xfrm>
            <a:off x="407263" y="1853558"/>
            <a:ext cx="982807" cy="991115"/>
          </a:xfrm>
          <a:prstGeom prst="rect">
            <a:avLst/>
          </a:prstGeom>
          <a:ln>
            <a:solidFill>
              <a:schemeClr val="bg1"/>
            </a:solidFill>
          </a:ln>
        </p:spPr>
      </p:pic>
      <p:sp>
        <p:nvSpPr>
          <p:cNvPr id="18" name="Rectangle 17">
            <a:extLst>
              <a:ext uri="{FF2B5EF4-FFF2-40B4-BE49-F238E27FC236}">
                <a16:creationId xmlns:a16="http://schemas.microsoft.com/office/drawing/2014/main" id="{36D70D1E-84DF-C8FB-E0C6-192510CBE30B}"/>
              </a:ext>
            </a:extLst>
          </p:cNvPr>
          <p:cNvSpPr/>
          <p:nvPr/>
        </p:nvSpPr>
        <p:spPr>
          <a:xfrm>
            <a:off x="389118" y="3807751"/>
            <a:ext cx="982807" cy="533475"/>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21"/>
            <a:r>
              <a:rPr lang="en-US" sz="2399" dirty="0">
                <a:solidFill>
                  <a:prstClr val="white"/>
                </a:solidFill>
                <a:latin typeface="Segoe UI"/>
              </a:rPr>
              <a:t>SSO</a:t>
            </a:r>
          </a:p>
        </p:txBody>
      </p:sp>
      <p:sp>
        <p:nvSpPr>
          <p:cNvPr id="19" name="TextBox 18">
            <a:extLst>
              <a:ext uri="{FF2B5EF4-FFF2-40B4-BE49-F238E27FC236}">
                <a16:creationId xmlns:a16="http://schemas.microsoft.com/office/drawing/2014/main" id="{8E35FBE6-EE4A-7358-7C15-CA18584BCB9F}"/>
              </a:ext>
            </a:extLst>
          </p:cNvPr>
          <p:cNvSpPr txBox="1"/>
          <p:nvPr/>
        </p:nvSpPr>
        <p:spPr>
          <a:xfrm>
            <a:off x="107446" y="4582175"/>
            <a:ext cx="3239516" cy="1076937"/>
          </a:xfrm>
          <a:prstGeom prst="rect">
            <a:avLst/>
          </a:prstGeom>
          <a:noFill/>
          <a:ln>
            <a:noFill/>
          </a:ln>
        </p:spPr>
        <p:txBody>
          <a:bodyPr wrap="square" rtlCol="0">
            <a:spAutoFit/>
          </a:bodyPr>
          <a:lstStyle/>
          <a:p>
            <a:pPr marL="342797" indent="-342797" defTabSz="1218621">
              <a:buFont typeface="Arial" panose="020B0604020202020204" pitchFamily="34" charset="0"/>
              <a:buChar char="•"/>
            </a:pPr>
            <a:r>
              <a:rPr lang="en-US" sz="1600" dirty="0">
                <a:solidFill>
                  <a:prstClr val="white"/>
                </a:solidFill>
                <a:latin typeface="Segoe UI"/>
              </a:rPr>
              <a:t>User/email/password</a:t>
            </a:r>
          </a:p>
          <a:p>
            <a:pPr marL="342797" indent="-342797" defTabSz="1218621">
              <a:buFont typeface="Arial" panose="020B0604020202020204" pitchFamily="34" charset="0"/>
              <a:buChar char="•"/>
            </a:pPr>
            <a:r>
              <a:rPr lang="en-US" sz="1600" dirty="0">
                <a:solidFill>
                  <a:prstClr val="white"/>
                </a:solidFill>
                <a:latin typeface="Segoe UI"/>
              </a:rPr>
              <a:t>Single source of truth</a:t>
            </a:r>
          </a:p>
          <a:p>
            <a:pPr marL="342797" indent="-342797" defTabSz="1218621">
              <a:buFont typeface="Arial" panose="020B0604020202020204" pitchFamily="34" charset="0"/>
              <a:buChar char="•"/>
            </a:pPr>
            <a:r>
              <a:rPr lang="en-US" sz="1600" dirty="0">
                <a:solidFill>
                  <a:prstClr val="white"/>
                </a:solidFill>
                <a:latin typeface="Segoe UI"/>
              </a:rPr>
              <a:t>Trust relation</a:t>
            </a:r>
          </a:p>
          <a:p>
            <a:pPr marL="342797" indent="-342797" defTabSz="1218621">
              <a:buFont typeface="Arial" panose="020B0604020202020204" pitchFamily="34" charset="0"/>
              <a:buChar char="•"/>
            </a:pPr>
            <a:r>
              <a:rPr lang="en-US" sz="1600" dirty="0">
                <a:solidFill>
                  <a:prstClr val="white"/>
                </a:solidFill>
                <a:latin typeface="Segoe UI"/>
              </a:rPr>
              <a:t>Scope- clerk, manager, </a:t>
            </a:r>
            <a:r>
              <a:rPr lang="en-US" sz="1600" dirty="0" err="1">
                <a:solidFill>
                  <a:prstClr val="white"/>
                </a:solidFill>
                <a:latin typeface="Segoe UI"/>
              </a:rPr>
              <a:t>ceo</a:t>
            </a:r>
            <a:endParaRPr lang="en-US" sz="1600" dirty="0">
              <a:solidFill>
                <a:prstClr val="white"/>
              </a:solidFill>
              <a:latin typeface="Segoe UI"/>
            </a:endParaRPr>
          </a:p>
        </p:txBody>
      </p:sp>
      <p:cxnSp>
        <p:nvCxnSpPr>
          <p:cNvPr id="20" name="Connector: Elbow 19">
            <a:extLst>
              <a:ext uri="{FF2B5EF4-FFF2-40B4-BE49-F238E27FC236}">
                <a16:creationId xmlns:a16="http://schemas.microsoft.com/office/drawing/2014/main" id="{A06E4B9A-E55F-7DAF-07FF-C736E0A752F5}"/>
              </a:ext>
            </a:extLst>
          </p:cNvPr>
          <p:cNvCxnSpPr>
            <a:stCxn id="18" idx="3"/>
            <a:endCxn id="12" idx="1"/>
          </p:cNvCxnSpPr>
          <p:nvPr/>
        </p:nvCxnSpPr>
        <p:spPr>
          <a:xfrm flipV="1">
            <a:off x="1371925" y="2061157"/>
            <a:ext cx="2130876" cy="2013332"/>
          </a:xfrm>
          <a:prstGeom prst="bentConnector3">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56443317-E2EA-2C86-ECE8-16E203402076}"/>
              </a:ext>
            </a:extLst>
          </p:cNvPr>
          <p:cNvCxnSpPr>
            <a:stCxn id="18" idx="3"/>
            <a:endCxn id="13" idx="1"/>
          </p:cNvCxnSpPr>
          <p:nvPr/>
        </p:nvCxnSpPr>
        <p:spPr>
          <a:xfrm flipV="1">
            <a:off x="1371925" y="2747375"/>
            <a:ext cx="2130876" cy="1327114"/>
          </a:xfrm>
          <a:prstGeom prst="bentConnector3">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08849323-73AD-A813-42B8-53A87C2E44C2}"/>
              </a:ext>
            </a:extLst>
          </p:cNvPr>
          <p:cNvCxnSpPr>
            <a:stCxn id="18" idx="3"/>
            <a:endCxn id="16" idx="1"/>
          </p:cNvCxnSpPr>
          <p:nvPr/>
        </p:nvCxnSpPr>
        <p:spPr>
          <a:xfrm>
            <a:off x="1371923" y="4074490"/>
            <a:ext cx="2133612" cy="714735"/>
          </a:xfrm>
          <a:prstGeom prst="bentConnector3">
            <a:avLst>
              <a:gd name="adj1" fmla="val 68889"/>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B4AB3834-6AC9-C350-02E7-3D7213F7E79A}"/>
              </a:ext>
            </a:extLst>
          </p:cNvPr>
          <p:cNvCxnSpPr>
            <a:stCxn id="18" idx="3"/>
            <a:endCxn id="14" idx="1"/>
          </p:cNvCxnSpPr>
          <p:nvPr/>
        </p:nvCxnSpPr>
        <p:spPr>
          <a:xfrm flipV="1">
            <a:off x="1371925" y="3443259"/>
            <a:ext cx="2130876" cy="631230"/>
          </a:xfrm>
          <a:prstGeom prst="bentConnector3">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39DA4809-328C-6EED-69FE-2327C386C972}"/>
              </a:ext>
            </a:extLst>
          </p:cNvPr>
          <p:cNvCxnSpPr>
            <a:stCxn id="18" idx="3"/>
            <a:endCxn id="15" idx="1"/>
          </p:cNvCxnSpPr>
          <p:nvPr/>
        </p:nvCxnSpPr>
        <p:spPr>
          <a:xfrm>
            <a:off x="1371925" y="4074489"/>
            <a:ext cx="2130876" cy="51934"/>
          </a:xfrm>
          <a:prstGeom prst="bentConnector3">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Arrow: Right 24">
            <a:extLst>
              <a:ext uri="{FF2B5EF4-FFF2-40B4-BE49-F238E27FC236}">
                <a16:creationId xmlns:a16="http://schemas.microsoft.com/office/drawing/2014/main" id="{3669FCA9-87D0-AC5F-55AA-0597B8F77F08}"/>
              </a:ext>
            </a:extLst>
          </p:cNvPr>
          <p:cNvSpPr/>
          <p:nvPr/>
        </p:nvSpPr>
        <p:spPr>
          <a:xfrm>
            <a:off x="1371925" y="1989763"/>
            <a:ext cx="2130876" cy="45707"/>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21"/>
            <a:endParaRPr lang="en-US" sz="2399">
              <a:solidFill>
                <a:prstClr val="white"/>
              </a:solidFill>
              <a:latin typeface="Segoe UI"/>
            </a:endParaRPr>
          </a:p>
        </p:txBody>
      </p:sp>
      <p:sp>
        <p:nvSpPr>
          <p:cNvPr id="26" name="Arrow: Down 25">
            <a:extLst>
              <a:ext uri="{FF2B5EF4-FFF2-40B4-BE49-F238E27FC236}">
                <a16:creationId xmlns:a16="http://schemas.microsoft.com/office/drawing/2014/main" id="{A8345884-5E1C-A794-D6F2-A15B553F7C24}"/>
              </a:ext>
            </a:extLst>
          </p:cNvPr>
          <p:cNvSpPr/>
          <p:nvPr/>
        </p:nvSpPr>
        <p:spPr>
          <a:xfrm rot="2714639">
            <a:off x="2318350" y="1942625"/>
            <a:ext cx="143978" cy="2185413"/>
          </a:xfrm>
          <a:prstGeom prst="down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21"/>
            <a:endParaRPr lang="en-US" sz="2399">
              <a:solidFill>
                <a:prstClr val="white"/>
              </a:solidFill>
              <a:latin typeface="Segoe UI"/>
            </a:endParaRPr>
          </a:p>
        </p:txBody>
      </p:sp>
      <p:pic>
        <p:nvPicPr>
          <p:cNvPr id="27" name="Picture 26" descr="Icon&#10;&#10;Description automatically generated">
            <a:extLst>
              <a:ext uri="{FF2B5EF4-FFF2-40B4-BE49-F238E27FC236}">
                <a16:creationId xmlns:a16="http://schemas.microsoft.com/office/drawing/2014/main" id="{08CC5429-0F02-836F-E9B5-6972D4792749}"/>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159077" y="3706055"/>
            <a:ext cx="666351" cy="666351"/>
          </a:xfrm>
          <a:prstGeom prst="rect">
            <a:avLst/>
          </a:prstGeom>
          <a:ln>
            <a:solidFill>
              <a:schemeClr val="bg1"/>
            </a:solidFill>
          </a:ln>
        </p:spPr>
      </p:pic>
      <p:sp>
        <p:nvSpPr>
          <p:cNvPr id="28" name="Rectangle 27">
            <a:extLst>
              <a:ext uri="{FF2B5EF4-FFF2-40B4-BE49-F238E27FC236}">
                <a16:creationId xmlns:a16="http://schemas.microsoft.com/office/drawing/2014/main" id="{968180D4-9E3E-DBC4-F148-C59BD00E9B2C}"/>
              </a:ext>
            </a:extLst>
          </p:cNvPr>
          <p:cNvSpPr/>
          <p:nvPr/>
        </p:nvSpPr>
        <p:spPr>
          <a:xfrm>
            <a:off x="3505536" y="5184432"/>
            <a:ext cx="1871720" cy="374843"/>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21"/>
            <a:r>
              <a:rPr lang="en-US" sz="1800" dirty="0">
                <a:solidFill>
                  <a:prstClr val="white"/>
                </a:solidFill>
                <a:latin typeface="Segoe UI"/>
              </a:rPr>
              <a:t>Our cloud app</a:t>
            </a:r>
          </a:p>
        </p:txBody>
      </p:sp>
      <p:sp>
        <p:nvSpPr>
          <p:cNvPr id="29" name="Rectangle 28">
            <a:extLst>
              <a:ext uri="{FF2B5EF4-FFF2-40B4-BE49-F238E27FC236}">
                <a16:creationId xmlns:a16="http://schemas.microsoft.com/office/drawing/2014/main" id="{10601AA0-415A-129A-44AA-F47497DD9974}"/>
              </a:ext>
            </a:extLst>
          </p:cNvPr>
          <p:cNvSpPr/>
          <p:nvPr/>
        </p:nvSpPr>
        <p:spPr>
          <a:xfrm>
            <a:off x="3502799" y="6099898"/>
            <a:ext cx="1871720" cy="777349"/>
          </a:xfrm>
          <a:prstGeom prst="rect">
            <a:avLst/>
          </a:prstGeom>
          <a:solidFill>
            <a:schemeClr val="accent2">
              <a:lumMod val="50000"/>
            </a:schemeClr>
          </a:solidFill>
          <a:ln>
            <a:solidFill>
              <a:schemeClr val="bg1"/>
            </a:solidFill>
          </a:ln>
        </p:spPr>
        <p:style>
          <a:lnRef idx="0">
            <a:schemeClr val="accent2"/>
          </a:lnRef>
          <a:fillRef idx="3">
            <a:schemeClr val="accent2"/>
          </a:fillRef>
          <a:effectRef idx="3">
            <a:schemeClr val="accent2"/>
          </a:effectRef>
          <a:fontRef idx="minor">
            <a:schemeClr val="lt1"/>
          </a:fontRef>
        </p:style>
        <p:txBody>
          <a:bodyPr rtlCol="0" anchor="ctr"/>
          <a:lstStyle/>
          <a:p>
            <a:pPr algn="ctr" defTabSz="1218621"/>
            <a:r>
              <a:rPr lang="en-US" sz="2399" dirty="0">
                <a:solidFill>
                  <a:prstClr val="white"/>
                </a:solidFill>
                <a:latin typeface="Segoe UI"/>
              </a:rPr>
              <a:t>XSUAA</a:t>
            </a:r>
          </a:p>
        </p:txBody>
      </p:sp>
      <p:cxnSp>
        <p:nvCxnSpPr>
          <p:cNvPr id="30" name="Connector: Elbow 29">
            <a:extLst>
              <a:ext uri="{FF2B5EF4-FFF2-40B4-BE49-F238E27FC236}">
                <a16:creationId xmlns:a16="http://schemas.microsoft.com/office/drawing/2014/main" id="{6B494515-9A9A-1712-7726-F5038BA946F9}"/>
              </a:ext>
            </a:extLst>
          </p:cNvPr>
          <p:cNvCxnSpPr>
            <a:cxnSpLocks/>
            <a:stCxn id="33" idx="2"/>
            <a:endCxn id="29" idx="3"/>
          </p:cNvCxnSpPr>
          <p:nvPr/>
        </p:nvCxnSpPr>
        <p:spPr>
          <a:xfrm rot="5400000">
            <a:off x="5906799" y="3961307"/>
            <a:ext cx="1994984" cy="3059543"/>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59AE44EF-AE51-A6DC-5A0F-D8B3211751E9}"/>
              </a:ext>
            </a:extLst>
          </p:cNvPr>
          <p:cNvSpPr/>
          <p:nvPr/>
        </p:nvSpPr>
        <p:spPr>
          <a:xfrm>
            <a:off x="5302530" y="5371853"/>
            <a:ext cx="1151828" cy="289252"/>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21"/>
            <a:r>
              <a:rPr lang="en-US" sz="2399" dirty="0">
                <a:solidFill>
                  <a:prstClr val="white"/>
                </a:solidFill>
                <a:latin typeface="Segoe UI"/>
              </a:rPr>
              <a:t>xsuaa</a:t>
            </a:r>
          </a:p>
        </p:txBody>
      </p:sp>
      <p:cxnSp>
        <p:nvCxnSpPr>
          <p:cNvPr id="32" name="Straight Arrow Connector 31">
            <a:extLst>
              <a:ext uri="{FF2B5EF4-FFF2-40B4-BE49-F238E27FC236}">
                <a16:creationId xmlns:a16="http://schemas.microsoft.com/office/drawing/2014/main" id="{056403A1-F029-1521-C4A5-66552EAC5E74}"/>
              </a:ext>
            </a:extLst>
          </p:cNvPr>
          <p:cNvCxnSpPr>
            <a:endCxn id="29" idx="0"/>
          </p:cNvCxnSpPr>
          <p:nvPr/>
        </p:nvCxnSpPr>
        <p:spPr>
          <a:xfrm flipH="1">
            <a:off x="4438659" y="5559276"/>
            <a:ext cx="1511774" cy="540622"/>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E2764941-BC4D-1F67-1326-598557175FB7}"/>
              </a:ext>
            </a:extLst>
          </p:cNvPr>
          <p:cNvSpPr/>
          <p:nvPr/>
        </p:nvSpPr>
        <p:spPr>
          <a:xfrm>
            <a:off x="7318229" y="3960112"/>
            <a:ext cx="2231667" cy="533475"/>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21"/>
            <a:r>
              <a:rPr lang="en-US" sz="2399" dirty="0">
                <a:solidFill>
                  <a:prstClr val="white"/>
                </a:solidFill>
                <a:latin typeface="Segoe UI"/>
              </a:rPr>
              <a:t>G-Suite</a:t>
            </a:r>
          </a:p>
        </p:txBody>
      </p:sp>
      <p:sp>
        <p:nvSpPr>
          <p:cNvPr id="34" name="Rectangle 33">
            <a:extLst>
              <a:ext uri="{FF2B5EF4-FFF2-40B4-BE49-F238E27FC236}">
                <a16:creationId xmlns:a16="http://schemas.microsoft.com/office/drawing/2014/main" id="{2324E37F-AA76-6411-2D82-89A33007BA18}"/>
              </a:ext>
            </a:extLst>
          </p:cNvPr>
          <p:cNvSpPr/>
          <p:nvPr/>
        </p:nvSpPr>
        <p:spPr>
          <a:xfrm>
            <a:off x="9720709" y="3960112"/>
            <a:ext cx="2231667" cy="533475"/>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21"/>
            <a:r>
              <a:rPr lang="en-US" sz="2399" dirty="0">
                <a:solidFill>
                  <a:prstClr val="white"/>
                </a:solidFill>
                <a:latin typeface="Segoe UI"/>
              </a:rPr>
              <a:t>LDAP</a:t>
            </a:r>
          </a:p>
        </p:txBody>
      </p:sp>
      <p:pic>
        <p:nvPicPr>
          <p:cNvPr id="35" name="Picture 34">
            <a:extLst>
              <a:ext uri="{FF2B5EF4-FFF2-40B4-BE49-F238E27FC236}">
                <a16:creationId xmlns:a16="http://schemas.microsoft.com/office/drawing/2014/main" id="{7AB56319-F7EE-8C5A-E21A-23E397AD6269}"/>
              </a:ext>
            </a:extLst>
          </p:cNvPr>
          <p:cNvPicPr>
            <a:picLocks noChangeAspect="1"/>
          </p:cNvPicPr>
          <p:nvPr/>
        </p:nvPicPr>
        <p:blipFill>
          <a:blip r:embed="rId6"/>
          <a:stretch>
            <a:fillRect/>
          </a:stretch>
        </p:blipFill>
        <p:spPr>
          <a:xfrm>
            <a:off x="6568249" y="1771665"/>
            <a:ext cx="2981648" cy="2013332"/>
          </a:xfrm>
          <a:prstGeom prst="rect">
            <a:avLst/>
          </a:prstGeom>
          <a:ln>
            <a:solidFill>
              <a:schemeClr val="bg1"/>
            </a:solidFill>
          </a:ln>
        </p:spPr>
      </p:pic>
    </p:spTree>
    <p:extLst>
      <p:ext uri="{BB962C8B-B14F-4D97-AF65-F5344CB8AC3E}">
        <p14:creationId xmlns:p14="http://schemas.microsoft.com/office/powerpoint/2010/main" val="2864685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How it works behind scenes</a:t>
            </a:r>
            <a:endParaRPr lang="en-IN" dirty="0"/>
          </a:p>
        </p:txBody>
      </p:sp>
      <p:pic>
        <p:nvPicPr>
          <p:cNvPr id="4" name="Picture 3" descr="Icon&#10;&#10;Description automatically generated">
            <a:extLst>
              <a:ext uri="{FF2B5EF4-FFF2-40B4-BE49-F238E27FC236}">
                <a16:creationId xmlns:a16="http://schemas.microsoft.com/office/drawing/2014/main" id="{814846B4-B965-238F-DDE0-4674D196BA3B}"/>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1512" t="9401" r="10243" b="17538"/>
          <a:stretch/>
        </p:blipFill>
        <p:spPr>
          <a:xfrm>
            <a:off x="306857" y="773693"/>
            <a:ext cx="982807" cy="991115"/>
          </a:xfrm>
          <a:prstGeom prst="rect">
            <a:avLst/>
          </a:prstGeom>
          <a:ln>
            <a:solidFill>
              <a:schemeClr val="bg1"/>
            </a:solidFill>
          </a:ln>
        </p:spPr>
      </p:pic>
      <p:sp>
        <p:nvSpPr>
          <p:cNvPr id="5" name="Rectangle 4">
            <a:extLst>
              <a:ext uri="{FF2B5EF4-FFF2-40B4-BE49-F238E27FC236}">
                <a16:creationId xmlns:a16="http://schemas.microsoft.com/office/drawing/2014/main" id="{AB771F5C-5323-B558-B82A-B5BD808B9CD2}"/>
              </a:ext>
            </a:extLst>
          </p:cNvPr>
          <p:cNvSpPr/>
          <p:nvPr/>
        </p:nvSpPr>
        <p:spPr>
          <a:xfrm>
            <a:off x="4536797" y="1917179"/>
            <a:ext cx="2015699" cy="863871"/>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21"/>
            <a:r>
              <a:rPr lang="en-US" sz="2399" dirty="0">
                <a:solidFill>
                  <a:prstClr val="white"/>
                </a:solidFill>
                <a:latin typeface="Segoe UI"/>
              </a:rPr>
              <a:t>App</a:t>
            </a:r>
          </a:p>
        </p:txBody>
      </p:sp>
      <p:cxnSp>
        <p:nvCxnSpPr>
          <p:cNvPr id="6" name="Straight Arrow Connector 5">
            <a:extLst>
              <a:ext uri="{FF2B5EF4-FFF2-40B4-BE49-F238E27FC236}">
                <a16:creationId xmlns:a16="http://schemas.microsoft.com/office/drawing/2014/main" id="{FC337487-243A-994B-4FAA-77EE83073B1D}"/>
              </a:ext>
            </a:extLst>
          </p:cNvPr>
          <p:cNvCxnSpPr>
            <a:cxnSpLocks/>
            <a:endCxn id="5" idx="1"/>
          </p:cNvCxnSpPr>
          <p:nvPr/>
        </p:nvCxnSpPr>
        <p:spPr>
          <a:xfrm>
            <a:off x="1415112" y="2349114"/>
            <a:ext cx="3121686"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1E2EEC2-0FD1-4EF2-2CEF-862F70DDF4F5}"/>
              </a:ext>
            </a:extLst>
          </p:cNvPr>
          <p:cNvSpPr/>
          <p:nvPr/>
        </p:nvSpPr>
        <p:spPr>
          <a:xfrm>
            <a:off x="6385145" y="2720139"/>
            <a:ext cx="1672192" cy="431935"/>
          </a:xfrm>
          <a:prstGeom prst="rect">
            <a:avLst/>
          </a:prstGeom>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1218621"/>
            <a:r>
              <a:rPr lang="en-US" sz="2399" dirty="0">
                <a:solidFill>
                  <a:prstClr val="white"/>
                </a:solidFill>
                <a:latin typeface="Segoe UI"/>
              </a:rPr>
              <a:t>Our xsuaa</a:t>
            </a:r>
          </a:p>
        </p:txBody>
      </p:sp>
      <p:sp>
        <p:nvSpPr>
          <p:cNvPr id="8" name="Rectangle 7">
            <a:extLst>
              <a:ext uri="{FF2B5EF4-FFF2-40B4-BE49-F238E27FC236}">
                <a16:creationId xmlns:a16="http://schemas.microsoft.com/office/drawing/2014/main" id="{79496F2E-B052-6CF3-F4F6-A3F880430DE7}"/>
              </a:ext>
            </a:extLst>
          </p:cNvPr>
          <p:cNvSpPr/>
          <p:nvPr/>
        </p:nvSpPr>
        <p:spPr>
          <a:xfrm>
            <a:off x="4766365" y="1643930"/>
            <a:ext cx="1511774" cy="431935"/>
          </a:xfrm>
          <a:prstGeom prst="rect">
            <a:avLst/>
          </a:prstGeom>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1218621"/>
            <a:r>
              <a:rPr lang="en-US" sz="1100" dirty="0">
                <a:solidFill>
                  <a:prstClr val="white"/>
                </a:solidFill>
                <a:latin typeface="Segoe UI"/>
              </a:rPr>
              <a:t>code</a:t>
            </a:r>
          </a:p>
        </p:txBody>
      </p:sp>
      <p:cxnSp>
        <p:nvCxnSpPr>
          <p:cNvPr id="9" name="Straight Arrow Connector 8">
            <a:extLst>
              <a:ext uri="{FF2B5EF4-FFF2-40B4-BE49-F238E27FC236}">
                <a16:creationId xmlns:a16="http://schemas.microsoft.com/office/drawing/2014/main" id="{C1E86AEA-54EF-33A3-5854-9BC5C342905A}"/>
              </a:ext>
            </a:extLst>
          </p:cNvPr>
          <p:cNvCxnSpPr>
            <a:cxnSpLocks/>
          </p:cNvCxnSpPr>
          <p:nvPr/>
        </p:nvCxnSpPr>
        <p:spPr>
          <a:xfrm flipH="1">
            <a:off x="1289663" y="2603549"/>
            <a:ext cx="3247134"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DD80DE9-A6FA-9AF2-B628-38DF7869A775}"/>
              </a:ext>
            </a:extLst>
          </p:cNvPr>
          <p:cNvSpPr/>
          <p:nvPr/>
        </p:nvSpPr>
        <p:spPr>
          <a:xfrm>
            <a:off x="191294" y="2061206"/>
            <a:ext cx="1151828" cy="719845"/>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21"/>
            <a:r>
              <a:rPr lang="en-US" sz="1800" dirty="0">
                <a:solidFill>
                  <a:prstClr val="white"/>
                </a:solidFill>
                <a:latin typeface="Segoe UI"/>
              </a:rPr>
              <a:t>Browser</a:t>
            </a:r>
          </a:p>
          <a:p>
            <a:pPr algn="ctr" defTabSz="1218621"/>
            <a:r>
              <a:rPr lang="en-US" sz="1800" dirty="0">
                <a:solidFill>
                  <a:prstClr val="white"/>
                </a:solidFill>
                <a:latin typeface="Segoe UI"/>
              </a:rPr>
              <a:t>postman</a:t>
            </a:r>
          </a:p>
        </p:txBody>
      </p:sp>
      <p:cxnSp>
        <p:nvCxnSpPr>
          <p:cNvPr id="11" name="Straight Arrow Connector 10">
            <a:extLst>
              <a:ext uri="{FF2B5EF4-FFF2-40B4-BE49-F238E27FC236}">
                <a16:creationId xmlns:a16="http://schemas.microsoft.com/office/drawing/2014/main" id="{571200EF-86F1-DED3-88FA-2AE359C65A33}"/>
              </a:ext>
            </a:extLst>
          </p:cNvPr>
          <p:cNvCxnSpPr>
            <a:cxnSpLocks/>
            <a:stCxn id="10" idx="2"/>
          </p:cNvCxnSpPr>
          <p:nvPr/>
        </p:nvCxnSpPr>
        <p:spPr>
          <a:xfrm>
            <a:off x="767209" y="2781052"/>
            <a:ext cx="3769589" cy="146476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44D77AC-6B43-B0F9-C898-A96C51C6F15E}"/>
              </a:ext>
            </a:extLst>
          </p:cNvPr>
          <p:cNvSpPr/>
          <p:nvPr/>
        </p:nvSpPr>
        <p:spPr>
          <a:xfrm>
            <a:off x="4536797" y="4051173"/>
            <a:ext cx="2015699" cy="863871"/>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21"/>
            <a:r>
              <a:rPr lang="en-US" sz="2399" dirty="0">
                <a:solidFill>
                  <a:prstClr val="white"/>
                </a:solidFill>
                <a:latin typeface="Segoe UI"/>
              </a:rPr>
              <a:t>XSUAA</a:t>
            </a:r>
          </a:p>
        </p:txBody>
      </p:sp>
      <p:cxnSp>
        <p:nvCxnSpPr>
          <p:cNvPr id="13" name="Straight Arrow Connector 12">
            <a:extLst>
              <a:ext uri="{FF2B5EF4-FFF2-40B4-BE49-F238E27FC236}">
                <a16:creationId xmlns:a16="http://schemas.microsoft.com/office/drawing/2014/main" id="{40E1B0E9-F615-7826-1EFF-CC76DA4E6B5A}"/>
              </a:ext>
            </a:extLst>
          </p:cNvPr>
          <p:cNvCxnSpPr>
            <a:cxnSpLocks/>
            <a:stCxn id="12" idx="1"/>
          </p:cNvCxnSpPr>
          <p:nvPr/>
        </p:nvCxnSpPr>
        <p:spPr>
          <a:xfrm flipH="1" flipV="1">
            <a:off x="479252" y="2853088"/>
            <a:ext cx="4057546" cy="163002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A744B89-AE01-1AFE-2D0C-7B80EAD834E7}"/>
              </a:ext>
            </a:extLst>
          </p:cNvPr>
          <p:cNvCxnSpPr/>
          <p:nvPr/>
        </p:nvCxnSpPr>
        <p:spPr>
          <a:xfrm>
            <a:off x="191294" y="2806829"/>
            <a:ext cx="0" cy="263787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A7D5A2F-2282-43D3-91D7-A4E86F116D4C}"/>
              </a:ext>
            </a:extLst>
          </p:cNvPr>
          <p:cNvSpPr/>
          <p:nvPr/>
        </p:nvSpPr>
        <p:spPr>
          <a:xfrm>
            <a:off x="119304" y="5444701"/>
            <a:ext cx="1655753" cy="719845"/>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21"/>
            <a:r>
              <a:rPr lang="en-US" sz="2399" dirty="0">
                <a:solidFill>
                  <a:prstClr val="white"/>
                </a:solidFill>
                <a:latin typeface="Segoe UI"/>
              </a:rPr>
              <a:t>IdP</a:t>
            </a:r>
          </a:p>
        </p:txBody>
      </p:sp>
      <p:pic>
        <p:nvPicPr>
          <p:cNvPr id="16" name="Picture 15">
            <a:extLst>
              <a:ext uri="{FF2B5EF4-FFF2-40B4-BE49-F238E27FC236}">
                <a16:creationId xmlns:a16="http://schemas.microsoft.com/office/drawing/2014/main" id="{E6BA8F46-8075-2E91-8004-686B5EF95376}"/>
              </a:ext>
            </a:extLst>
          </p:cNvPr>
          <p:cNvPicPr>
            <a:picLocks noChangeAspect="1"/>
          </p:cNvPicPr>
          <p:nvPr/>
        </p:nvPicPr>
        <p:blipFill>
          <a:blip r:embed="rId4"/>
          <a:stretch>
            <a:fillRect/>
          </a:stretch>
        </p:blipFill>
        <p:spPr>
          <a:xfrm>
            <a:off x="5950433" y="5114448"/>
            <a:ext cx="2015699" cy="1361082"/>
          </a:xfrm>
          <a:prstGeom prst="rect">
            <a:avLst/>
          </a:prstGeom>
          <a:ln>
            <a:solidFill>
              <a:schemeClr val="bg1"/>
            </a:solidFill>
          </a:ln>
        </p:spPr>
      </p:pic>
      <p:pic>
        <p:nvPicPr>
          <p:cNvPr id="17" name="Picture 16">
            <a:extLst>
              <a:ext uri="{FF2B5EF4-FFF2-40B4-BE49-F238E27FC236}">
                <a16:creationId xmlns:a16="http://schemas.microsoft.com/office/drawing/2014/main" id="{F06141F9-53BD-36FF-9942-866DDB500278}"/>
              </a:ext>
            </a:extLst>
          </p:cNvPr>
          <p:cNvPicPr>
            <a:picLocks noChangeAspect="1"/>
          </p:cNvPicPr>
          <p:nvPr/>
        </p:nvPicPr>
        <p:blipFill>
          <a:blip r:embed="rId5"/>
          <a:stretch>
            <a:fillRect/>
          </a:stretch>
        </p:blipFill>
        <p:spPr>
          <a:xfrm>
            <a:off x="8057337" y="5075713"/>
            <a:ext cx="2428420" cy="1390183"/>
          </a:xfrm>
          <a:prstGeom prst="rect">
            <a:avLst/>
          </a:prstGeom>
          <a:ln>
            <a:solidFill>
              <a:schemeClr val="bg1"/>
            </a:solidFill>
          </a:ln>
        </p:spPr>
      </p:pic>
      <p:cxnSp>
        <p:nvCxnSpPr>
          <p:cNvPr id="18" name="Straight Arrow Connector 17">
            <a:extLst>
              <a:ext uri="{FF2B5EF4-FFF2-40B4-BE49-F238E27FC236}">
                <a16:creationId xmlns:a16="http://schemas.microsoft.com/office/drawing/2014/main" id="{B3A99372-D1C6-AE14-51F0-4C81FB668B99}"/>
              </a:ext>
            </a:extLst>
          </p:cNvPr>
          <p:cNvCxnSpPr/>
          <p:nvPr/>
        </p:nvCxnSpPr>
        <p:spPr>
          <a:xfrm flipV="1">
            <a:off x="479251" y="2806829"/>
            <a:ext cx="0" cy="263787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19FBE10-64FE-EB83-3880-2BD272348A3D}"/>
              </a:ext>
            </a:extLst>
          </p:cNvPr>
          <p:cNvSpPr txBox="1"/>
          <p:nvPr/>
        </p:nvSpPr>
        <p:spPr>
          <a:xfrm>
            <a:off x="623229" y="4652819"/>
            <a:ext cx="1799731" cy="471262"/>
          </a:xfrm>
          <a:prstGeom prst="rect">
            <a:avLst/>
          </a:prstGeom>
          <a:noFill/>
          <a:ln>
            <a:noFill/>
          </a:ln>
        </p:spPr>
        <p:txBody>
          <a:bodyPr wrap="square" rtlCol="0">
            <a:spAutoFit/>
          </a:bodyPr>
          <a:lstStyle/>
          <a:p>
            <a:pPr defTabSz="1218621"/>
            <a:r>
              <a:rPr lang="en-US" sz="2399" b="1" dirty="0">
                <a:solidFill>
                  <a:prstClr val="white"/>
                </a:solidFill>
                <a:latin typeface="Segoe UI"/>
              </a:rPr>
              <a:t>SAML</a:t>
            </a:r>
          </a:p>
        </p:txBody>
      </p:sp>
      <p:cxnSp>
        <p:nvCxnSpPr>
          <p:cNvPr id="20" name="Straight Arrow Connector 19">
            <a:extLst>
              <a:ext uri="{FF2B5EF4-FFF2-40B4-BE49-F238E27FC236}">
                <a16:creationId xmlns:a16="http://schemas.microsoft.com/office/drawing/2014/main" id="{D9AF08C7-9B1E-5055-6265-B06EBF10AFCB}"/>
              </a:ext>
            </a:extLst>
          </p:cNvPr>
          <p:cNvCxnSpPr/>
          <p:nvPr/>
        </p:nvCxnSpPr>
        <p:spPr>
          <a:xfrm flipH="1">
            <a:off x="1775058" y="4854133"/>
            <a:ext cx="2761740" cy="590566"/>
          </a:xfrm>
          <a:prstGeom prst="straightConnector1">
            <a:avLst/>
          </a:prstGeom>
          <a:ln>
            <a:solidFill>
              <a:schemeClr val="bg1"/>
            </a:solidFill>
            <a:headEnd type="triangle"/>
            <a:tailEnd type="triangle"/>
          </a:ln>
        </p:spPr>
        <p:style>
          <a:lnRef idx="1">
            <a:schemeClr val="accent2"/>
          </a:lnRef>
          <a:fillRef idx="0">
            <a:schemeClr val="accent2"/>
          </a:fillRef>
          <a:effectRef idx="0">
            <a:schemeClr val="accent2"/>
          </a:effectRef>
          <a:fontRef idx="minor">
            <a:schemeClr val="tx1"/>
          </a:fontRef>
        </p:style>
      </p:cxnSp>
      <p:sp>
        <p:nvSpPr>
          <p:cNvPr id="21" name="TextBox 20">
            <a:extLst>
              <a:ext uri="{FF2B5EF4-FFF2-40B4-BE49-F238E27FC236}">
                <a16:creationId xmlns:a16="http://schemas.microsoft.com/office/drawing/2014/main" id="{68CCD73E-4261-3A94-70B7-1A81CE4325B8}"/>
              </a:ext>
            </a:extLst>
          </p:cNvPr>
          <p:cNvSpPr txBox="1"/>
          <p:nvPr/>
        </p:nvSpPr>
        <p:spPr>
          <a:xfrm>
            <a:off x="2422960" y="4915045"/>
            <a:ext cx="1079839" cy="461545"/>
          </a:xfrm>
          <a:prstGeom prst="rect">
            <a:avLst/>
          </a:prstGeom>
          <a:noFill/>
          <a:ln>
            <a:noFill/>
          </a:ln>
        </p:spPr>
        <p:txBody>
          <a:bodyPr wrap="square" rtlCol="0">
            <a:spAutoFit/>
          </a:bodyPr>
          <a:lstStyle/>
          <a:p>
            <a:pPr defTabSz="1218621"/>
            <a:r>
              <a:rPr lang="en-US" sz="2399" b="1" dirty="0">
                <a:solidFill>
                  <a:prstClr val="white"/>
                </a:solidFill>
                <a:latin typeface="Segoe UI"/>
              </a:rPr>
              <a:t>trust</a:t>
            </a:r>
          </a:p>
        </p:txBody>
      </p:sp>
      <p:sp>
        <p:nvSpPr>
          <p:cNvPr id="40" name="TextBox 39">
            <a:extLst>
              <a:ext uri="{FF2B5EF4-FFF2-40B4-BE49-F238E27FC236}">
                <a16:creationId xmlns:a16="http://schemas.microsoft.com/office/drawing/2014/main" id="{61E0A965-EFB8-7809-B73B-AB5E04FB25C2}"/>
              </a:ext>
            </a:extLst>
          </p:cNvPr>
          <p:cNvSpPr txBox="1"/>
          <p:nvPr/>
        </p:nvSpPr>
        <p:spPr>
          <a:xfrm>
            <a:off x="6614252" y="4145382"/>
            <a:ext cx="1243510" cy="461545"/>
          </a:xfrm>
          <a:prstGeom prst="rect">
            <a:avLst/>
          </a:prstGeom>
          <a:noFill/>
          <a:ln>
            <a:noFill/>
          </a:ln>
        </p:spPr>
        <p:txBody>
          <a:bodyPr wrap="square" rtlCol="0">
            <a:spAutoFit/>
          </a:bodyPr>
          <a:lstStyle/>
          <a:p>
            <a:pPr defTabSz="1218621"/>
            <a:r>
              <a:rPr lang="en-US" sz="2399" b="1" dirty="0">
                <a:solidFill>
                  <a:prstClr val="white"/>
                </a:solidFill>
                <a:latin typeface="Segoe UI"/>
              </a:rPr>
              <a:t>Scope</a:t>
            </a:r>
          </a:p>
        </p:txBody>
      </p:sp>
      <p:sp>
        <p:nvSpPr>
          <p:cNvPr id="41" name="TextBox 40">
            <a:extLst>
              <a:ext uri="{FF2B5EF4-FFF2-40B4-BE49-F238E27FC236}">
                <a16:creationId xmlns:a16="http://schemas.microsoft.com/office/drawing/2014/main" id="{E0CF7A11-09D3-9A03-994C-9B5415A0635B}"/>
              </a:ext>
            </a:extLst>
          </p:cNvPr>
          <p:cNvSpPr txBox="1"/>
          <p:nvPr/>
        </p:nvSpPr>
        <p:spPr>
          <a:xfrm>
            <a:off x="1598314" y="3429001"/>
            <a:ext cx="1112605" cy="461545"/>
          </a:xfrm>
          <a:prstGeom prst="rect">
            <a:avLst/>
          </a:prstGeom>
          <a:noFill/>
          <a:ln>
            <a:noFill/>
          </a:ln>
        </p:spPr>
        <p:txBody>
          <a:bodyPr wrap="square" rtlCol="0">
            <a:spAutoFit/>
          </a:bodyPr>
          <a:lstStyle/>
          <a:p>
            <a:pPr defTabSz="1218621"/>
            <a:r>
              <a:rPr lang="en-US" sz="2399" b="1" dirty="0">
                <a:solidFill>
                  <a:prstClr val="white"/>
                </a:solidFill>
                <a:latin typeface="Segoe UI"/>
              </a:rPr>
              <a:t>JWT</a:t>
            </a:r>
          </a:p>
        </p:txBody>
      </p:sp>
      <p:sp>
        <p:nvSpPr>
          <p:cNvPr id="42" name="TextBox 41">
            <a:extLst>
              <a:ext uri="{FF2B5EF4-FFF2-40B4-BE49-F238E27FC236}">
                <a16:creationId xmlns:a16="http://schemas.microsoft.com/office/drawing/2014/main" id="{15874FC5-7E19-DFA2-286C-82B3AB00B89A}"/>
              </a:ext>
            </a:extLst>
          </p:cNvPr>
          <p:cNvSpPr txBox="1"/>
          <p:nvPr/>
        </p:nvSpPr>
        <p:spPr>
          <a:xfrm>
            <a:off x="2356928" y="1870833"/>
            <a:ext cx="1112605" cy="461545"/>
          </a:xfrm>
          <a:prstGeom prst="rect">
            <a:avLst/>
          </a:prstGeom>
          <a:noFill/>
          <a:ln>
            <a:noFill/>
          </a:ln>
        </p:spPr>
        <p:txBody>
          <a:bodyPr wrap="square" rtlCol="0">
            <a:spAutoFit/>
          </a:bodyPr>
          <a:lstStyle/>
          <a:p>
            <a:pPr defTabSz="1218621"/>
            <a:r>
              <a:rPr lang="en-US" sz="2399" b="1" dirty="0">
                <a:solidFill>
                  <a:prstClr val="white"/>
                </a:solidFill>
                <a:latin typeface="Segoe UI"/>
              </a:rPr>
              <a:t>JWT</a:t>
            </a:r>
          </a:p>
        </p:txBody>
      </p:sp>
      <p:cxnSp>
        <p:nvCxnSpPr>
          <p:cNvPr id="43" name="Connector: Elbow 42">
            <a:extLst>
              <a:ext uri="{FF2B5EF4-FFF2-40B4-BE49-F238E27FC236}">
                <a16:creationId xmlns:a16="http://schemas.microsoft.com/office/drawing/2014/main" id="{1D0116CF-EE39-A7C8-9798-757DF33C7C88}"/>
              </a:ext>
            </a:extLst>
          </p:cNvPr>
          <p:cNvCxnSpPr>
            <a:cxnSpLocks/>
            <a:stCxn id="7" idx="2"/>
            <a:endCxn id="12" idx="0"/>
          </p:cNvCxnSpPr>
          <p:nvPr/>
        </p:nvCxnSpPr>
        <p:spPr>
          <a:xfrm rot="5400000">
            <a:off x="5933395" y="2763326"/>
            <a:ext cx="899099" cy="1676594"/>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76D3AC8-122B-01F5-F952-46EB61FF54A8}"/>
              </a:ext>
            </a:extLst>
          </p:cNvPr>
          <p:cNvSpPr txBox="1"/>
          <p:nvPr/>
        </p:nvSpPr>
        <p:spPr>
          <a:xfrm>
            <a:off x="6342839" y="3246283"/>
            <a:ext cx="1079839" cy="461545"/>
          </a:xfrm>
          <a:prstGeom prst="rect">
            <a:avLst/>
          </a:prstGeom>
          <a:noFill/>
          <a:ln>
            <a:noFill/>
          </a:ln>
        </p:spPr>
        <p:txBody>
          <a:bodyPr wrap="square" rtlCol="0">
            <a:spAutoFit/>
          </a:bodyPr>
          <a:lstStyle/>
          <a:p>
            <a:pPr defTabSz="1218621"/>
            <a:r>
              <a:rPr lang="en-US" sz="2399" b="1" dirty="0">
                <a:solidFill>
                  <a:prstClr val="white"/>
                </a:solidFill>
                <a:latin typeface="Segoe UI"/>
              </a:rPr>
              <a:t>trust</a:t>
            </a:r>
          </a:p>
        </p:txBody>
      </p:sp>
      <p:sp>
        <p:nvSpPr>
          <p:cNvPr id="45" name="TextBox 44">
            <a:extLst>
              <a:ext uri="{FF2B5EF4-FFF2-40B4-BE49-F238E27FC236}">
                <a16:creationId xmlns:a16="http://schemas.microsoft.com/office/drawing/2014/main" id="{B0AEC2F2-77E4-4A70-FC14-BFC5C17C8189}"/>
              </a:ext>
            </a:extLst>
          </p:cNvPr>
          <p:cNvSpPr txBox="1"/>
          <p:nvPr/>
        </p:nvSpPr>
        <p:spPr>
          <a:xfrm>
            <a:off x="6614251" y="969725"/>
            <a:ext cx="5383280" cy="1568739"/>
          </a:xfrm>
          <a:prstGeom prst="rect">
            <a:avLst/>
          </a:prstGeom>
          <a:noFill/>
          <a:ln>
            <a:solidFill>
              <a:schemeClr val="bg1"/>
            </a:solidFill>
          </a:ln>
        </p:spPr>
        <p:txBody>
          <a:bodyPr wrap="square" rtlCol="0">
            <a:spAutoFit/>
          </a:bodyPr>
          <a:lstStyle/>
          <a:p>
            <a:pPr defTabSz="1218621"/>
            <a:r>
              <a:rPr lang="en-US" sz="2399" dirty="0">
                <a:solidFill>
                  <a:prstClr val="white"/>
                </a:solidFill>
                <a:latin typeface="Segoe UI"/>
              </a:rPr>
              <a:t>xs-security.json contains information which we need to register to define what are all permissions required in our app</a:t>
            </a:r>
          </a:p>
        </p:txBody>
      </p:sp>
      <p:pic>
        <p:nvPicPr>
          <p:cNvPr id="46" name="Picture 45" descr="Icon&#10;&#10;Description automatically generated">
            <a:extLst>
              <a:ext uri="{FF2B5EF4-FFF2-40B4-BE49-F238E27FC236}">
                <a16:creationId xmlns:a16="http://schemas.microsoft.com/office/drawing/2014/main" id="{C5D15A3F-1701-C50C-9063-827697F8AEE5}"/>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386852" y="5607186"/>
            <a:ext cx="666351" cy="666351"/>
          </a:xfrm>
          <a:prstGeom prst="rect">
            <a:avLst/>
          </a:prstGeom>
          <a:ln>
            <a:solidFill>
              <a:schemeClr val="bg1"/>
            </a:solidFill>
          </a:ln>
        </p:spPr>
      </p:pic>
    </p:spTree>
    <p:extLst>
      <p:ext uri="{BB962C8B-B14F-4D97-AF65-F5344CB8AC3E}">
        <p14:creationId xmlns:p14="http://schemas.microsoft.com/office/powerpoint/2010/main" val="1134372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Hands-on Add Security and Test Microservice</a:t>
            </a:r>
          </a:p>
        </p:txBody>
      </p:sp>
      <p:pic>
        <p:nvPicPr>
          <p:cNvPr id="1026" name="Picture 2" descr="Page 34 | Identity Access Management Images - Free Download on Freepik">
            <a:extLst>
              <a:ext uri="{FF2B5EF4-FFF2-40B4-BE49-F238E27FC236}">
                <a16:creationId xmlns:a16="http://schemas.microsoft.com/office/drawing/2014/main" id="{BB81E557-BBEB-08A0-6A2C-2FE38C6F63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0673" y="2852936"/>
            <a:ext cx="3428107" cy="342810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CFC04D6-78E0-8064-4A47-0E7C46BB694F}"/>
              </a:ext>
            </a:extLst>
          </p:cNvPr>
          <p:cNvSpPr txBox="1"/>
          <p:nvPr/>
        </p:nvSpPr>
        <p:spPr>
          <a:xfrm>
            <a:off x="189756" y="908720"/>
            <a:ext cx="11809312" cy="1200329"/>
          </a:xfrm>
          <a:prstGeom prst="rect">
            <a:avLst/>
          </a:prstGeom>
          <a:noFill/>
        </p:spPr>
        <p:txBody>
          <a:bodyPr wrap="square" rtlCol="0">
            <a:spAutoFit/>
          </a:bodyPr>
          <a:lstStyle/>
          <a:p>
            <a:r>
              <a:rPr lang="en-US" dirty="0">
                <a:solidFill>
                  <a:schemeClr val="bg1"/>
                </a:solidFill>
              </a:rPr>
              <a:t>Exercise: </a:t>
            </a:r>
          </a:p>
          <a:p>
            <a:r>
              <a:rPr lang="en-US" dirty="0">
                <a:solidFill>
                  <a:schemeClr val="bg1"/>
                </a:solidFill>
                <a:hlinkClick r:id="rId3"/>
              </a:rPr>
              <a:t>https://github.com/soyuztechnologies/SAP_BTP_Training_8Hr_Per_Day/blob/master/Day%204/Add%20mandatory%20security.txt</a:t>
            </a:r>
            <a:endParaRPr lang="en-US" dirty="0">
              <a:solidFill>
                <a:schemeClr val="bg1"/>
              </a:solidFill>
            </a:endParaRPr>
          </a:p>
        </p:txBody>
      </p:sp>
    </p:spTree>
    <p:extLst>
      <p:ext uri="{BB962C8B-B14F-4D97-AF65-F5344CB8AC3E}">
        <p14:creationId xmlns:p14="http://schemas.microsoft.com/office/powerpoint/2010/main" val="144417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B15C6-C2BC-F8B3-73CE-FEB48FB667F9}"/>
              </a:ext>
            </a:extLst>
          </p:cNvPr>
          <p:cNvSpPr>
            <a:spLocks noGrp="1"/>
          </p:cNvSpPr>
          <p:nvPr>
            <p:ph type="title"/>
          </p:nvPr>
        </p:nvSpPr>
        <p:spPr/>
        <p:txBody>
          <a:bodyPr/>
          <a:lstStyle/>
          <a:p>
            <a:r>
              <a:rPr lang="en-US" dirty="0"/>
              <a:t>Testing the Microservice from postman</a:t>
            </a:r>
          </a:p>
        </p:txBody>
      </p:sp>
      <p:sp>
        <p:nvSpPr>
          <p:cNvPr id="3" name="TextBox 2">
            <a:extLst>
              <a:ext uri="{FF2B5EF4-FFF2-40B4-BE49-F238E27FC236}">
                <a16:creationId xmlns:a16="http://schemas.microsoft.com/office/drawing/2014/main" id="{B21F1C54-8E03-60C7-9B24-9BC9CF50ED85}"/>
              </a:ext>
            </a:extLst>
          </p:cNvPr>
          <p:cNvSpPr txBox="1"/>
          <p:nvPr/>
        </p:nvSpPr>
        <p:spPr>
          <a:xfrm>
            <a:off x="160139" y="811178"/>
            <a:ext cx="11806237" cy="1630791"/>
          </a:xfrm>
          <a:prstGeom prst="rect">
            <a:avLst/>
          </a:prstGeom>
          <a:noFill/>
        </p:spPr>
        <p:txBody>
          <a:bodyPr wrap="square" rtlCol="0">
            <a:spAutoFit/>
          </a:bodyPr>
          <a:lstStyle/>
          <a:p>
            <a:pPr marL="457063" indent="-457063">
              <a:buFontTx/>
              <a:buAutoNum type="arabicPeriod"/>
              <a:defRPr/>
            </a:pPr>
            <a:r>
              <a:rPr lang="en-US" sz="1999" kern="0" dirty="0">
                <a:solidFill>
                  <a:prstClr val="white"/>
                </a:solidFill>
                <a:latin typeface="Segoe UI"/>
              </a:rPr>
              <a:t>After the deployment, we open the postman tool and try to access resource with URL /vendor </a:t>
            </a:r>
            <a:r>
              <a:rPr lang="en-US" sz="1999" kern="0" dirty="0" err="1">
                <a:solidFill>
                  <a:prstClr val="white"/>
                </a:solidFill>
                <a:latin typeface="Segoe UI"/>
              </a:rPr>
              <a:t>url</a:t>
            </a:r>
            <a:r>
              <a:rPr lang="en-US" sz="1999" kern="0" dirty="0">
                <a:solidFill>
                  <a:prstClr val="white"/>
                </a:solidFill>
                <a:latin typeface="Segoe UI"/>
              </a:rPr>
              <a:t>, it gives unauthenticated.</a:t>
            </a:r>
          </a:p>
          <a:p>
            <a:pPr marL="457063" indent="-457063">
              <a:buFontTx/>
              <a:buAutoNum type="arabicPeriod"/>
              <a:defRPr/>
            </a:pPr>
            <a:r>
              <a:rPr lang="en-US" sz="1999" kern="0" dirty="0">
                <a:solidFill>
                  <a:prstClr val="white"/>
                </a:solidFill>
                <a:latin typeface="Segoe UI"/>
              </a:rPr>
              <a:t>We need to obtain access token so we went to authorization table and added the OAuth2.0 option and provided</a:t>
            </a:r>
          </a:p>
          <a:p>
            <a:pPr>
              <a:defRPr/>
            </a:pPr>
            <a:endParaRPr lang="en-IN" sz="1999" kern="0" dirty="0">
              <a:solidFill>
                <a:prstClr val="white"/>
              </a:solidFill>
              <a:latin typeface="Segoe UI"/>
            </a:endParaRPr>
          </a:p>
        </p:txBody>
      </p:sp>
      <p:graphicFrame>
        <p:nvGraphicFramePr>
          <p:cNvPr id="4" name="Table 2">
            <a:extLst>
              <a:ext uri="{FF2B5EF4-FFF2-40B4-BE49-F238E27FC236}">
                <a16:creationId xmlns:a16="http://schemas.microsoft.com/office/drawing/2014/main" id="{A1C8B054-AC28-43FF-46FA-F411BBD3FD51}"/>
              </a:ext>
            </a:extLst>
          </p:cNvPr>
          <p:cNvGraphicFramePr>
            <a:graphicFrameLocks noGrp="1"/>
          </p:cNvGraphicFramePr>
          <p:nvPr/>
        </p:nvGraphicFramePr>
        <p:xfrm>
          <a:off x="180860" y="2236348"/>
          <a:ext cx="11644514" cy="2965944"/>
        </p:xfrm>
        <a:graphic>
          <a:graphicData uri="http://schemas.openxmlformats.org/drawingml/2006/table">
            <a:tbl>
              <a:tblPr firstRow="1" bandRow="1"/>
              <a:tblGrid>
                <a:gridCol w="3290785">
                  <a:extLst>
                    <a:ext uri="{9D8B030D-6E8A-4147-A177-3AD203B41FA5}">
                      <a16:colId xmlns:a16="http://schemas.microsoft.com/office/drawing/2014/main" val="686647361"/>
                    </a:ext>
                  </a:extLst>
                </a:gridCol>
                <a:gridCol w="8353729">
                  <a:extLst>
                    <a:ext uri="{9D8B030D-6E8A-4147-A177-3AD203B41FA5}">
                      <a16:colId xmlns:a16="http://schemas.microsoft.com/office/drawing/2014/main" val="2464886500"/>
                    </a:ext>
                  </a:extLst>
                </a:gridCol>
              </a:tblGrid>
              <a:tr h="370743">
                <a:tc>
                  <a:txBody>
                    <a:bodyPr/>
                    <a:lstStyle>
                      <a:lvl1pPr marL="0" algn="l" defTabSz="1218987" rtl="0" eaLnBrk="1" latinLnBrk="0" hangingPunct="1">
                        <a:defRPr sz="2400" b="1" kern="1200">
                          <a:solidFill>
                            <a:schemeClr val="lt1"/>
                          </a:solidFill>
                          <a:latin typeface="Segoe UI"/>
                        </a:defRPr>
                      </a:lvl1pPr>
                      <a:lvl2pPr marL="609493" algn="l" defTabSz="1218987" rtl="0" eaLnBrk="1" latinLnBrk="0" hangingPunct="1">
                        <a:defRPr sz="2400" b="1" kern="1200">
                          <a:solidFill>
                            <a:schemeClr val="lt1"/>
                          </a:solidFill>
                          <a:latin typeface="Segoe UI"/>
                        </a:defRPr>
                      </a:lvl2pPr>
                      <a:lvl3pPr marL="1218987" algn="l" defTabSz="1218987" rtl="0" eaLnBrk="1" latinLnBrk="0" hangingPunct="1">
                        <a:defRPr sz="2400" b="1" kern="1200">
                          <a:solidFill>
                            <a:schemeClr val="lt1"/>
                          </a:solidFill>
                          <a:latin typeface="Segoe UI"/>
                        </a:defRPr>
                      </a:lvl3pPr>
                      <a:lvl4pPr marL="1828480" algn="l" defTabSz="1218987" rtl="0" eaLnBrk="1" latinLnBrk="0" hangingPunct="1">
                        <a:defRPr sz="2400" b="1" kern="1200">
                          <a:solidFill>
                            <a:schemeClr val="lt1"/>
                          </a:solidFill>
                          <a:latin typeface="Segoe UI"/>
                        </a:defRPr>
                      </a:lvl4pPr>
                      <a:lvl5pPr marL="2437973" algn="l" defTabSz="1218987" rtl="0" eaLnBrk="1" latinLnBrk="0" hangingPunct="1">
                        <a:defRPr sz="2400" b="1" kern="1200">
                          <a:solidFill>
                            <a:schemeClr val="lt1"/>
                          </a:solidFill>
                          <a:latin typeface="Segoe UI"/>
                        </a:defRPr>
                      </a:lvl5pPr>
                      <a:lvl6pPr marL="3047467" algn="l" defTabSz="1218987" rtl="0" eaLnBrk="1" latinLnBrk="0" hangingPunct="1">
                        <a:defRPr sz="2400" b="1" kern="1200">
                          <a:solidFill>
                            <a:schemeClr val="lt1"/>
                          </a:solidFill>
                          <a:latin typeface="Segoe UI"/>
                        </a:defRPr>
                      </a:lvl6pPr>
                      <a:lvl7pPr marL="3656960" algn="l" defTabSz="1218987" rtl="0" eaLnBrk="1" latinLnBrk="0" hangingPunct="1">
                        <a:defRPr sz="2400" b="1" kern="1200">
                          <a:solidFill>
                            <a:schemeClr val="lt1"/>
                          </a:solidFill>
                          <a:latin typeface="Segoe UI"/>
                        </a:defRPr>
                      </a:lvl7pPr>
                      <a:lvl8pPr marL="4266453" algn="l" defTabSz="1218987" rtl="0" eaLnBrk="1" latinLnBrk="0" hangingPunct="1">
                        <a:defRPr sz="2400" b="1" kern="1200">
                          <a:solidFill>
                            <a:schemeClr val="lt1"/>
                          </a:solidFill>
                          <a:latin typeface="Segoe UI"/>
                        </a:defRPr>
                      </a:lvl8pPr>
                      <a:lvl9pPr marL="4875947" algn="l" defTabSz="1218987" rtl="0" eaLnBrk="1" latinLnBrk="0" hangingPunct="1">
                        <a:defRPr sz="2400" b="1" kern="1200">
                          <a:solidFill>
                            <a:schemeClr val="lt1"/>
                          </a:solidFill>
                          <a:latin typeface="Segoe UI"/>
                        </a:defRPr>
                      </a:lvl9pPr>
                    </a:lstStyle>
                    <a:p>
                      <a:r>
                        <a:rPr lang="en-US" sz="1600" dirty="0"/>
                        <a:t>Properties</a:t>
                      </a:r>
                    </a:p>
                  </a:txBody>
                  <a:tcPr marL="91416" marR="91416" marT="45708" marB="45708">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02B50"/>
                    </a:solidFill>
                  </a:tcPr>
                </a:tc>
                <a:tc>
                  <a:txBody>
                    <a:bodyPr/>
                    <a:lstStyle>
                      <a:lvl1pPr marL="0" algn="l" defTabSz="1218987" rtl="0" eaLnBrk="1" latinLnBrk="0" hangingPunct="1">
                        <a:defRPr sz="2400" b="1" kern="1200">
                          <a:solidFill>
                            <a:schemeClr val="lt1"/>
                          </a:solidFill>
                          <a:latin typeface="Segoe UI"/>
                        </a:defRPr>
                      </a:lvl1pPr>
                      <a:lvl2pPr marL="609493" algn="l" defTabSz="1218987" rtl="0" eaLnBrk="1" latinLnBrk="0" hangingPunct="1">
                        <a:defRPr sz="2400" b="1" kern="1200">
                          <a:solidFill>
                            <a:schemeClr val="lt1"/>
                          </a:solidFill>
                          <a:latin typeface="Segoe UI"/>
                        </a:defRPr>
                      </a:lvl2pPr>
                      <a:lvl3pPr marL="1218987" algn="l" defTabSz="1218987" rtl="0" eaLnBrk="1" latinLnBrk="0" hangingPunct="1">
                        <a:defRPr sz="2400" b="1" kern="1200">
                          <a:solidFill>
                            <a:schemeClr val="lt1"/>
                          </a:solidFill>
                          <a:latin typeface="Segoe UI"/>
                        </a:defRPr>
                      </a:lvl3pPr>
                      <a:lvl4pPr marL="1828480" algn="l" defTabSz="1218987" rtl="0" eaLnBrk="1" latinLnBrk="0" hangingPunct="1">
                        <a:defRPr sz="2400" b="1" kern="1200">
                          <a:solidFill>
                            <a:schemeClr val="lt1"/>
                          </a:solidFill>
                          <a:latin typeface="Segoe UI"/>
                        </a:defRPr>
                      </a:lvl4pPr>
                      <a:lvl5pPr marL="2437973" algn="l" defTabSz="1218987" rtl="0" eaLnBrk="1" latinLnBrk="0" hangingPunct="1">
                        <a:defRPr sz="2400" b="1" kern="1200">
                          <a:solidFill>
                            <a:schemeClr val="lt1"/>
                          </a:solidFill>
                          <a:latin typeface="Segoe UI"/>
                        </a:defRPr>
                      </a:lvl5pPr>
                      <a:lvl6pPr marL="3047467" algn="l" defTabSz="1218987" rtl="0" eaLnBrk="1" latinLnBrk="0" hangingPunct="1">
                        <a:defRPr sz="2400" b="1" kern="1200">
                          <a:solidFill>
                            <a:schemeClr val="lt1"/>
                          </a:solidFill>
                          <a:latin typeface="Segoe UI"/>
                        </a:defRPr>
                      </a:lvl6pPr>
                      <a:lvl7pPr marL="3656960" algn="l" defTabSz="1218987" rtl="0" eaLnBrk="1" latinLnBrk="0" hangingPunct="1">
                        <a:defRPr sz="2400" b="1" kern="1200">
                          <a:solidFill>
                            <a:schemeClr val="lt1"/>
                          </a:solidFill>
                          <a:latin typeface="Segoe UI"/>
                        </a:defRPr>
                      </a:lvl7pPr>
                      <a:lvl8pPr marL="4266453" algn="l" defTabSz="1218987" rtl="0" eaLnBrk="1" latinLnBrk="0" hangingPunct="1">
                        <a:defRPr sz="2400" b="1" kern="1200">
                          <a:solidFill>
                            <a:schemeClr val="lt1"/>
                          </a:solidFill>
                          <a:latin typeface="Segoe UI"/>
                        </a:defRPr>
                      </a:lvl8pPr>
                      <a:lvl9pPr marL="4875947" algn="l" defTabSz="1218987" rtl="0" eaLnBrk="1" latinLnBrk="0" hangingPunct="1">
                        <a:defRPr sz="2400" b="1" kern="1200">
                          <a:solidFill>
                            <a:schemeClr val="lt1"/>
                          </a:solidFill>
                          <a:latin typeface="Segoe UI"/>
                        </a:defRPr>
                      </a:lvl9pPr>
                    </a:lstStyle>
                    <a:p>
                      <a:r>
                        <a:rPr lang="en-US" sz="1600" dirty="0"/>
                        <a:t>Value</a:t>
                      </a:r>
                    </a:p>
                  </a:txBody>
                  <a:tcPr marL="91416" marR="91416" marT="45708" marB="45708">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02B50"/>
                    </a:solidFill>
                  </a:tcPr>
                </a:tc>
                <a:extLst>
                  <a:ext uri="{0D108BD9-81ED-4DB2-BD59-A6C34878D82A}">
                    <a16:rowId xmlns:a16="http://schemas.microsoft.com/office/drawing/2014/main" val="1022972069"/>
                  </a:ext>
                </a:extLst>
              </a:tr>
              <a:tr h="370743">
                <a:tc>
                  <a:txBody>
                    <a:bodyPr/>
                    <a:lstStyle>
                      <a:lvl1pPr marL="0" algn="l" defTabSz="1218987" rtl="0" eaLnBrk="1" latinLnBrk="0" hangingPunct="1">
                        <a:defRPr sz="2400" kern="1200">
                          <a:solidFill>
                            <a:schemeClr val="dk1"/>
                          </a:solidFill>
                          <a:latin typeface="Segoe UI"/>
                        </a:defRPr>
                      </a:lvl1pPr>
                      <a:lvl2pPr marL="609493" algn="l" defTabSz="1218987" rtl="0" eaLnBrk="1" latinLnBrk="0" hangingPunct="1">
                        <a:defRPr sz="2400" kern="1200">
                          <a:solidFill>
                            <a:schemeClr val="dk1"/>
                          </a:solidFill>
                          <a:latin typeface="Segoe UI"/>
                        </a:defRPr>
                      </a:lvl2pPr>
                      <a:lvl3pPr marL="1218987" algn="l" defTabSz="1218987" rtl="0" eaLnBrk="1" latinLnBrk="0" hangingPunct="1">
                        <a:defRPr sz="2400" kern="1200">
                          <a:solidFill>
                            <a:schemeClr val="dk1"/>
                          </a:solidFill>
                          <a:latin typeface="Segoe UI"/>
                        </a:defRPr>
                      </a:lvl3pPr>
                      <a:lvl4pPr marL="1828480" algn="l" defTabSz="1218987" rtl="0" eaLnBrk="1" latinLnBrk="0" hangingPunct="1">
                        <a:defRPr sz="2400" kern="1200">
                          <a:solidFill>
                            <a:schemeClr val="dk1"/>
                          </a:solidFill>
                          <a:latin typeface="Segoe UI"/>
                        </a:defRPr>
                      </a:lvl4pPr>
                      <a:lvl5pPr marL="2437973" algn="l" defTabSz="1218987" rtl="0" eaLnBrk="1" latinLnBrk="0" hangingPunct="1">
                        <a:defRPr sz="2400" kern="1200">
                          <a:solidFill>
                            <a:schemeClr val="dk1"/>
                          </a:solidFill>
                          <a:latin typeface="Segoe UI"/>
                        </a:defRPr>
                      </a:lvl5pPr>
                      <a:lvl6pPr marL="3047467" algn="l" defTabSz="1218987" rtl="0" eaLnBrk="1" latinLnBrk="0" hangingPunct="1">
                        <a:defRPr sz="2400" kern="1200">
                          <a:solidFill>
                            <a:schemeClr val="dk1"/>
                          </a:solidFill>
                          <a:latin typeface="Segoe UI"/>
                        </a:defRPr>
                      </a:lvl6pPr>
                      <a:lvl7pPr marL="3656960" algn="l" defTabSz="1218987" rtl="0" eaLnBrk="1" latinLnBrk="0" hangingPunct="1">
                        <a:defRPr sz="2400" kern="1200">
                          <a:solidFill>
                            <a:schemeClr val="dk1"/>
                          </a:solidFill>
                          <a:latin typeface="Segoe UI"/>
                        </a:defRPr>
                      </a:lvl7pPr>
                      <a:lvl8pPr marL="4266453" algn="l" defTabSz="1218987" rtl="0" eaLnBrk="1" latinLnBrk="0" hangingPunct="1">
                        <a:defRPr sz="2400" kern="1200">
                          <a:solidFill>
                            <a:schemeClr val="dk1"/>
                          </a:solidFill>
                          <a:latin typeface="Segoe UI"/>
                        </a:defRPr>
                      </a:lvl8pPr>
                      <a:lvl9pPr marL="4875947" algn="l" defTabSz="1218987" rtl="0" eaLnBrk="1" latinLnBrk="0" hangingPunct="1">
                        <a:defRPr sz="2400" kern="1200">
                          <a:solidFill>
                            <a:schemeClr val="dk1"/>
                          </a:solidFill>
                          <a:latin typeface="Segoe UI"/>
                        </a:defRPr>
                      </a:lvl9pPr>
                    </a:lstStyle>
                    <a:p>
                      <a:r>
                        <a:rPr lang="en-US" sz="1600" dirty="0"/>
                        <a:t>Token Name</a:t>
                      </a:r>
                    </a:p>
                  </a:txBody>
                  <a:tcPr marL="91416" marR="91416" marT="45708" marB="45708">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02B50">
                        <a:tint val="40000"/>
                      </a:srgbClr>
                    </a:solidFill>
                  </a:tcPr>
                </a:tc>
                <a:tc>
                  <a:txBody>
                    <a:bodyPr/>
                    <a:lstStyle>
                      <a:lvl1pPr marL="0" algn="l" defTabSz="1218987" rtl="0" eaLnBrk="1" latinLnBrk="0" hangingPunct="1">
                        <a:defRPr sz="2400" kern="1200">
                          <a:solidFill>
                            <a:schemeClr val="dk1"/>
                          </a:solidFill>
                          <a:latin typeface="Segoe UI"/>
                        </a:defRPr>
                      </a:lvl1pPr>
                      <a:lvl2pPr marL="609493" algn="l" defTabSz="1218987" rtl="0" eaLnBrk="1" latinLnBrk="0" hangingPunct="1">
                        <a:defRPr sz="2400" kern="1200">
                          <a:solidFill>
                            <a:schemeClr val="dk1"/>
                          </a:solidFill>
                          <a:latin typeface="Segoe UI"/>
                        </a:defRPr>
                      </a:lvl2pPr>
                      <a:lvl3pPr marL="1218987" algn="l" defTabSz="1218987" rtl="0" eaLnBrk="1" latinLnBrk="0" hangingPunct="1">
                        <a:defRPr sz="2400" kern="1200">
                          <a:solidFill>
                            <a:schemeClr val="dk1"/>
                          </a:solidFill>
                          <a:latin typeface="Segoe UI"/>
                        </a:defRPr>
                      </a:lvl3pPr>
                      <a:lvl4pPr marL="1828480" algn="l" defTabSz="1218987" rtl="0" eaLnBrk="1" latinLnBrk="0" hangingPunct="1">
                        <a:defRPr sz="2400" kern="1200">
                          <a:solidFill>
                            <a:schemeClr val="dk1"/>
                          </a:solidFill>
                          <a:latin typeface="Segoe UI"/>
                        </a:defRPr>
                      </a:lvl4pPr>
                      <a:lvl5pPr marL="2437973" algn="l" defTabSz="1218987" rtl="0" eaLnBrk="1" latinLnBrk="0" hangingPunct="1">
                        <a:defRPr sz="2400" kern="1200">
                          <a:solidFill>
                            <a:schemeClr val="dk1"/>
                          </a:solidFill>
                          <a:latin typeface="Segoe UI"/>
                        </a:defRPr>
                      </a:lvl5pPr>
                      <a:lvl6pPr marL="3047467" algn="l" defTabSz="1218987" rtl="0" eaLnBrk="1" latinLnBrk="0" hangingPunct="1">
                        <a:defRPr sz="2400" kern="1200">
                          <a:solidFill>
                            <a:schemeClr val="dk1"/>
                          </a:solidFill>
                          <a:latin typeface="Segoe UI"/>
                        </a:defRPr>
                      </a:lvl6pPr>
                      <a:lvl7pPr marL="3656960" algn="l" defTabSz="1218987" rtl="0" eaLnBrk="1" latinLnBrk="0" hangingPunct="1">
                        <a:defRPr sz="2400" kern="1200">
                          <a:solidFill>
                            <a:schemeClr val="dk1"/>
                          </a:solidFill>
                          <a:latin typeface="Segoe UI"/>
                        </a:defRPr>
                      </a:lvl7pPr>
                      <a:lvl8pPr marL="4266453" algn="l" defTabSz="1218987" rtl="0" eaLnBrk="1" latinLnBrk="0" hangingPunct="1">
                        <a:defRPr sz="2400" kern="1200">
                          <a:solidFill>
                            <a:schemeClr val="dk1"/>
                          </a:solidFill>
                          <a:latin typeface="Segoe UI"/>
                        </a:defRPr>
                      </a:lvl8pPr>
                      <a:lvl9pPr marL="4875947" algn="l" defTabSz="1218987" rtl="0" eaLnBrk="1" latinLnBrk="0" hangingPunct="1">
                        <a:defRPr sz="2400" kern="1200">
                          <a:solidFill>
                            <a:schemeClr val="dk1"/>
                          </a:solidFill>
                          <a:latin typeface="Segoe UI"/>
                        </a:defRPr>
                      </a:lvl9pPr>
                    </a:lstStyle>
                    <a:p>
                      <a:r>
                        <a:rPr lang="en-US" sz="1600" b="0" i="0" kern="1200" dirty="0" err="1">
                          <a:solidFill>
                            <a:schemeClr val="dk1"/>
                          </a:solidFill>
                          <a:effectLst/>
                          <a:latin typeface="+mn-lt"/>
                          <a:ea typeface="+mn-ea"/>
                          <a:cs typeface="+mn-cs"/>
                        </a:rPr>
                        <a:t>BTPJWTToken</a:t>
                      </a:r>
                      <a:endParaRPr lang="en-US" sz="1600" dirty="0"/>
                    </a:p>
                  </a:txBody>
                  <a:tcPr marL="91416" marR="91416" marT="45708" marB="45708">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02B50">
                        <a:tint val="40000"/>
                      </a:srgbClr>
                    </a:solidFill>
                  </a:tcPr>
                </a:tc>
                <a:extLst>
                  <a:ext uri="{0D108BD9-81ED-4DB2-BD59-A6C34878D82A}">
                    <a16:rowId xmlns:a16="http://schemas.microsoft.com/office/drawing/2014/main" val="1261289465"/>
                  </a:ext>
                </a:extLst>
              </a:tr>
              <a:tr h="370743">
                <a:tc>
                  <a:txBody>
                    <a:bodyPr/>
                    <a:lstStyle>
                      <a:lvl1pPr marL="0" algn="l" defTabSz="1218987" rtl="0" eaLnBrk="1" latinLnBrk="0" hangingPunct="1">
                        <a:defRPr sz="2400" kern="1200">
                          <a:solidFill>
                            <a:schemeClr val="dk1"/>
                          </a:solidFill>
                          <a:latin typeface="Segoe UI"/>
                        </a:defRPr>
                      </a:lvl1pPr>
                      <a:lvl2pPr marL="609493" algn="l" defTabSz="1218987" rtl="0" eaLnBrk="1" latinLnBrk="0" hangingPunct="1">
                        <a:defRPr sz="2400" kern="1200">
                          <a:solidFill>
                            <a:schemeClr val="dk1"/>
                          </a:solidFill>
                          <a:latin typeface="Segoe UI"/>
                        </a:defRPr>
                      </a:lvl2pPr>
                      <a:lvl3pPr marL="1218987" algn="l" defTabSz="1218987" rtl="0" eaLnBrk="1" latinLnBrk="0" hangingPunct="1">
                        <a:defRPr sz="2400" kern="1200">
                          <a:solidFill>
                            <a:schemeClr val="dk1"/>
                          </a:solidFill>
                          <a:latin typeface="Segoe UI"/>
                        </a:defRPr>
                      </a:lvl3pPr>
                      <a:lvl4pPr marL="1828480" algn="l" defTabSz="1218987" rtl="0" eaLnBrk="1" latinLnBrk="0" hangingPunct="1">
                        <a:defRPr sz="2400" kern="1200">
                          <a:solidFill>
                            <a:schemeClr val="dk1"/>
                          </a:solidFill>
                          <a:latin typeface="Segoe UI"/>
                        </a:defRPr>
                      </a:lvl4pPr>
                      <a:lvl5pPr marL="2437973" algn="l" defTabSz="1218987" rtl="0" eaLnBrk="1" latinLnBrk="0" hangingPunct="1">
                        <a:defRPr sz="2400" kern="1200">
                          <a:solidFill>
                            <a:schemeClr val="dk1"/>
                          </a:solidFill>
                          <a:latin typeface="Segoe UI"/>
                        </a:defRPr>
                      </a:lvl5pPr>
                      <a:lvl6pPr marL="3047467" algn="l" defTabSz="1218987" rtl="0" eaLnBrk="1" latinLnBrk="0" hangingPunct="1">
                        <a:defRPr sz="2400" kern="1200">
                          <a:solidFill>
                            <a:schemeClr val="dk1"/>
                          </a:solidFill>
                          <a:latin typeface="Segoe UI"/>
                        </a:defRPr>
                      </a:lvl6pPr>
                      <a:lvl7pPr marL="3656960" algn="l" defTabSz="1218987" rtl="0" eaLnBrk="1" latinLnBrk="0" hangingPunct="1">
                        <a:defRPr sz="2400" kern="1200">
                          <a:solidFill>
                            <a:schemeClr val="dk1"/>
                          </a:solidFill>
                          <a:latin typeface="Segoe UI"/>
                        </a:defRPr>
                      </a:lvl7pPr>
                      <a:lvl8pPr marL="4266453" algn="l" defTabSz="1218987" rtl="0" eaLnBrk="1" latinLnBrk="0" hangingPunct="1">
                        <a:defRPr sz="2400" kern="1200">
                          <a:solidFill>
                            <a:schemeClr val="dk1"/>
                          </a:solidFill>
                          <a:latin typeface="Segoe UI"/>
                        </a:defRPr>
                      </a:lvl8pPr>
                      <a:lvl9pPr marL="4875947" algn="l" defTabSz="1218987" rtl="0" eaLnBrk="1" latinLnBrk="0" hangingPunct="1">
                        <a:defRPr sz="2400" kern="1200">
                          <a:solidFill>
                            <a:schemeClr val="dk1"/>
                          </a:solidFill>
                          <a:latin typeface="Segoe UI"/>
                        </a:defRPr>
                      </a:lvl9pPr>
                    </a:lstStyle>
                    <a:p>
                      <a:r>
                        <a:rPr lang="en-US" sz="1600" dirty="0"/>
                        <a:t>Grant Type</a:t>
                      </a:r>
                    </a:p>
                  </a:txBody>
                  <a:tcPr marL="91416" marR="91416" marT="45708" marB="45708">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02B50">
                        <a:tint val="20000"/>
                      </a:srgbClr>
                    </a:solidFill>
                  </a:tcPr>
                </a:tc>
                <a:tc>
                  <a:txBody>
                    <a:bodyPr/>
                    <a:lstStyle>
                      <a:lvl1pPr marL="0" algn="l" defTabSz="1218987" rtl="0" eaLnBrk="1" latinLnBrk="0" hangingPunct="1">
                        <a:defRPr sz="2400" kern="1200">
                          <a:solidFill>
                            <a:schemeClr val="dk1"/>
                          </a:solidFill>
                          <a:latin typeface="Segoe UI"/>
                        </a:defRPr>
                      </a:lvl1pPr>
                      <a:lvl2pPr marL="609493" algn="l" defTabSz="1218987" rtl="0" eaLnBrk="1" latinLnBrk="0" hangingPunct="1">
                        <a:defRPr sz="2400" kern="1200">
                          <a:solidFill>
                            <a:schemeClr val="dk1"/>
                          </a:solidFill>
                          <a:latin typeface="Segoe UI"/>
                        </a:defRPr>
                      </a:lvl2pPr>
                      <a:lvl3pPr marL="1218987" algn="l" defTabSz="1218987" rtl="0" eaLnBrk="1" latinLnBrk="0" hangingPunct="1">
                        <a:defRPr sz="2400" kern="1200">
                          <a:solidFill>
                            <a:schemeClr val="dk1"/>
                          </a:solidFill>
                          <a:latin typeface="Segoe UI"/>
                        </a:defRPr>
                      </a:lvl3pPr>
                      <a:lvl4pPr marL="1828480" algn="l" defTabSz="1218987" rtl="0" eaLnBrk="1" latinLnBrk="0" hangingPunct="1">
                        <a:defRPr sz="2400" kern="1200">
                          <a:solidFill>
                            <a:schemeClr val="dk1"/>
                          </a:solidFill>
                          <a:latin typeface="Segoe UI"/>
                        </a:defRPr>
                      </a:lvl4pPr>
                      <a:lvl5pPr marL="2437973" algn="l" defTabSz="1218987" rtl="0" eaLnBrk="1" latinLnBrk="0" hangingPunct="1">
                        <a:defRPr sz="2400" kern="1200">
                          <a:solidFill>
                            <a:schemeClr val="dk1"/>
                          </a:solidFill>
                          <a:latin typeface="Segoe UI"/>
                        </a:defRPr>
                      </a:lvl5pPr>
                      <a:lvl6pPr marL="3047467" algn="l" defTabSz="1218987" rtl="0" eaLnBrk="1" latinLnBrk="0" hangingPunct="1">
                        <a:defRPr sz="2400" kern="1200">
                          <a:solidFill>
                            <a:schemeClr val="dk1"/>
                          </a:solidFill>
                          <a:latin typeface="Segoe UI"/>
                        </a:defRPr>
                      </a:lvl6pPr>
                      <a:lvl7pPr marL="3656960" algn="l" defTabSz="1218987" rtl="0" eaLnBrk="1" latinLnBrk="0" hangingPunct="1">
                        <a:defRPr sz="2400" kern="1200">
                          <a:solidFill>
                            <a:schemeClr val="dk1"/>
                          </a:solidFill>
                          <a:latin typeface="Segoe UI"/>
                        </a:defRPr>
                      </a:lvl7pPr>
                      <a:lvl8pPr marL="4266453" algn="l" defTabSz="1218987" rtl="0" eaLnBrk="1" latinLnBrk="0" hangingPunct="1">
                        <a:defRPr sz="2400" kern="1200">
                          <a:solidFill>
                            <a:schemeClr val="dk1"/>
                          </a:solidFill>
                          <a:latin typeface="Segoe UI"/>
                        </a:defRPr>
                      </a:lvl8pPr>
                      <a:lvl9pPr marL="4875947" algn="l" defTabSz="1218987" rtl="0" eaLnBrk="1" latinLnBrk="0" hangingPunct="1">
                        <a:defRPr sz="2400" kern="1200">
                          <a:solidFill>
                            <a:schemeClr val="dk1"/>
                          </a:solidFill>
                          <a:latin typeface="Segoe UI"/>
                        </a:defRPr>
                      </a:lvl9pPr>
                    </a:lstStyle>
                    <a:p>
                      <a:r>
                        <a:rPr lang="en-US" sz="1600" dirty="0"/>
                        <a:t>Password credentials</a:t>
                      </a:r>
                    </a:p>
                  </a:txBody>
                  <a:tcPr marL="91416" marR="91416" marT="45708" marB="45708">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02B50">
                        <a:tint val="20000"/>
                      </a:srgbClr>
                    </a:solidFill>
                  </a:tcPr>
                </a:tc>
                <a:extLst>
                  <a:ext uri="{0D108BD9-81ED-4DB2-BD59-A6C34878D82A}">
                    <a16:rowId xmlns:a16="http://schemas.microsoft.com/office/drawing/2014/main" val="3393752812"/>
                  </a:ext>
                </a:extLst>
              </a:tr>
              <a:tr h="370743">
                <a:tc>
                  <a:txBody>
                    <a:bodyPr/>
                    <a:lstStyle>
                      <a:lvl1pPr marL="0" algn="l" defTabSz="1218987" rtl="0" eaLnBrk="1" latinLnBrk="0" hangingPunct="1">
                        <a:defRPr sz="2400" kern="1200">
                          <a:solidFill>
                            <a:schemeClr val="dk1"/>
                          </a:solidFill>
                          <a:latin typeface="Segoe UI"/>
                        </a:defRPr>
                      </a:lvl1pPr>
                      <a:lvl2pPr marL="609493" algn="l" defTabSz="1218987" rtl="0" eaLnBrk="1" latinLnBrk="0" hangingPunct="1">
                        <a:defRPr sz="2400" kern="1200">
                          <a:solidFill>
                            <a:schemeClr val="dk1"/>
                          </a:solidFill>
                          <a:latin typeface="Segoe UI"/>
                        </a:defRPr>
                      </a:lvl2pPr>
                      <a:lvl3pPr marL="1218987" algn="l" defTabSz="1218987" rtl="0" eaLnBrk="1" latinLnBrk="0" hangingPunct="1">
                        <a:defRPr sz="2400" kern="1200">
                          <a:solidFill>
                            <a:schemeClr val="dk1"/>
                          </a:solidFill>
                          <a:latin typeface="Segoe UI"/>
                        </a:defRPr>
                      </a:lvl3pPr>
                      <a:lvl4pPr marL="1828480" algn="l" defTabSz="1218987" rtl="0" eaLnBrk="1" latinLnBrk="0" hangingPunct="1">
                        <a:defRPr sz="2400" kern="1200">
                          <a:solidFill>
                            <a:schemeClr val="dk1"/>
                          </a:solidFill>
                          <a:latin typeface="Segoe UI"/>
                        </a:defRPr>
                      </a:lvl4pPr>
                      <a:lvl5pPr marL="2437973" algn="l" defTabSz="1218987" rtl="0" eaLnBrk="1" latinLnBrk="0" hangingPunct="1">
                        <a:defRPr sz="2400" kern="1200">
                          <a:solidFill>
                            <a:schemeClr val="dk1"/>
                          </a:solidFill>
                          <a:latin typeface="Segoe UI"/>
                        </a:defRPr>
                      </a:lvl5pPr>
                      <a:lvl6pPr marL="3047467" algn="l" defTabSz="1218987" rtl="0" eaLnBrk="1" latinLnBrk="0" hangingPunct="1">
                        <a:defRPr sz="2400" kern="1200">
                          <a:solidFill>
                            <a:schemeClr val="dk1"/>
                          </a:solidFill>
                          <a:latin typeface="Segoe UI"/>
                        </a:defRPr>
                      </a:lvl6pPr>
                      <a:lvl7pPr marL="3656960" algn="l" defTabSz="1218987" rtl="0" eaLnBrk="1" latinLnBrk="0" hangingPunct="1">
                        <a:defRPr sz="2400" kern="1200">
                          <a:solidFill>
                            <a:schemeClr val="dk1"/>
                          </a:solidFill>
                          <a:latin typeface="Segoe UI"/>
                        </a:defRPr>
                      </a:lvl7pPr>
                      <a:lvl8pPr marL="4266453" algn="l" defTabSz="1218987" rtl="0" eaLnBrk="1" latinLnBrk="0" hangingPunct="1">
                        <a:defRPr sz="2400" kern="1200">
                          <a:solidFill>
                            <a:schemeClr val="dk1"/>
                          </a:solidFill>
                          <a:latin typeface="Segoe UI"/>
                        </a:defRPr>
                      </a:lvl8pPr>
                      <a:lvl9pPr marL="4875947" algn="l" defTabSz="1218987" rtl="0" eaLnBrk="1" latinLnBrk="0" hangingPunct="1">
                        <a:defRPr sz="2400" kern="1200">
                          <a:solidFill>
                            <a:schemeClr val="dk1"/>
                          </a:solidFill>
                          <a:latin typeface="Segoe UI"/>
                        </a:defRPr>
                      </a:lvl9pPr>
                    </a:lstStyle>
                    <a:p>
                      <a:r>
                        <a:rPr lang="en-US" sz="1600" dirty="0"/>
                        <a:t>Access Token URL</a:t>
                      </a:r>
                    </a:p>
                  </a:txBody>
                  <a:tcPr marL="91416" marR="91416" marT="45708" marB="45708">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02B50">
                        <a:tint val="40000"/>
                      </a:srgbClr>
                    </a:solidFill>
                  </a:tcPr>
                </a:tc>
                <a:tc>
                  <a:txBody>
                    <a:bodyPr/>
                    <a:lstStyle>
                      <a:lvl1pPr marL="0" algn="l" defTabSz="1218987" rtl="0" eaLnBrk="1" latinLnBrk="0" hangingPunct="1">
                        <a:defRPr sz="2400" kern="1200">
                          <a:solidFill>
                            <a:schemeClr val="dk1"/>
                          </a:solidFill>
                          <a:latin typeface="Segoe UI"/>
                        </a:defRPr>
                      </a:lvl1pPr>
                      <a:lvl2pPr marL="609493" algn="l" defTabSz="1218987" rtl="0" eaLnBrk="1" latinLnBrk="0" hangingPunct="1">
                        <a:defRPr sz="2400" kern="1200">
                          <a:solidFill>
                            <a:schemeClr val="dk1"/>
                          </a:solidFill>
                          <a:latin typeface="Segoe UI"/>
                        </a:defRPr>
                      </a:lvl2pPr>
                      <a:lvl3pPr marL="1218987" algn="l" defTabSz="1218987" rtl="0" eaLnBrk="1" latinLnBrk="0" hangingPunct="1">
                        <a:defRPr sz="2400" kern="1200">
                          <a:solidFill>
                            <a:schemeClr val="dk1"/>
                          </a:solidFill>
                          <a:latin typeface="Segoe UI"/>
                        </a:defRPr>
                      </a:lvl3pPr>
                      <a:lvl4pPr marL="1828480" algn="l" defTabSz="1218987" rtl="0" eaLnBrk="1" latinLnBrk="0" hangingPunct="1">
                        <a:defRPr sz="2400" kern="1200">
                          <a:solidFill>
                            <a:schemeClr val="dk1"/>
                          </a:solidFill>
                          <a:latin typeface="Segoe UI"/>
                        </a:defRPr>
                      </a:lvl4pPr>
                      <a:lvl5pPr marL="2437973" algn="l" defTabSz="1218987" rtl="0" eaLnBrk="1" latinLnBrk="0" hangingPunct="1">
                        <a:defRPr sz="2400" kern="1200">
                          <a:solidFill>
                            <a:schemeClr val="dk1"/>
                          </a:solidFill>
                          <a:latin typeface="Segoe UI"/>
                        </a:defRPr>
                      </a:lvl5pPr>
                      <a:lvl6pPr marL="3047467" algn="l" defTabSz="1218987" rtl="0" eaLnBrk="1" latinLnBrk="0" hangingPunct="1">
                        <a:defRPr sz="2400" kern="1200">
                          <a:solidFill>
                            <a:schemeClr val="dk1"/>
                          </a:solidFill>
                          <a:latin typeface="Segoe UI"/>
                        </a:defRPr>
                      </a:lvl6pPr>
                      <a:lvl7pPr marL="3656960" algn="l" defTabSz="1218987" rtl="0" eaLnBrk="1" latinLnBrk="0" hangingPunct="1">
                        <a:defRPr sz="2400" kern="1200">
                          <a:solidFill>
                            <a:schemeClr val="dk1"/>
                          </a:solidFill>
                          <a:latin typeface="Segoe UI"/>
                        </a:defRPr>
                      </a:lvl7pPr>
                      <a:lvl8pPr marL="4266453" algn="l" defTabSz="1218987" rtl="0" eaLnBrk="1" latinLnBrk="0" hangingPunct="1">
                        <a:defRPr sz="2400" kern="1200">
                          <a:solidFill>
                            <a:schemeClr val="dk1"/>
                          </a:solidFill>
                          <a:latin typeface="Segoe UI"/>
                        </a:defRPr>
                      </a:lvl8pPr>
                      <a:lvl9pPr marL="4875947" algn="l" defTabSz="1218987" rtl="0" eaLnBrk="1" latinLnBrk="0" hangingPunct="1">
                        <a:defRPr sz="2400" kern="1200">
                          <a:solidFill>
                            <a:schemeClr val="dk1"/>
                          </a:solidFill>
                          <a:latin typeface="Segoe UI"/>
                        </a:defRPr>
                      </a:lvl9pPr>
                    </a:lstStyle>
                    <a:p>
                      <a:r>
                        <a:rPr lang="en-US" sz="1600" dirty="0"/>
                        <a:t>Service key of xsuaa – </a:t>
                      </a:r>
                      <a:r>
                        <a:rPr lang="en-US" sz="1600" dirty="0" err="1"/>
                        <a:t>url</a:t>
                      </a:r>
                      <a:r>
                        <a:rPr lang="en-US" sz="1600" dirty="0"/>
                        <a:t>, append </a:t>
                      </a:r>
                      <a:r>
                        <a:rPr lang="en-US" sz="1600" b="1" i="0" kern="1200" dirty="0">
                          <a:solidFill>
                            <a:schemeClr val="dk1"/>
                          </a:solidFill>
                          <a:effectLst/>
                          <a:latin typeface="+mn-lt"/>
                          <a:ea typeface="+mn-ea"/>
                          <a:cs typeface="+mn-cs"/>
                        </a:rPr>
                        <a:t>/</a:t>
                      </a:r>
                      <a:r>
                        <a:rPr lang="en-US" sz="1600" b="1" i="0" kern="1200" dirty="0" err="1">
                          <a:solidFill>
                            <a:schemeClr val="dk1"/>
                          </a:solidFill>
                          <a:effectLst/>
                          <a:latin typeface="+mn-lt"/>
                          <a:ea typeface="+mn-ea"/>
                          <a:cs typeface="+mn-cs"/>
                        </a:rPr>
                        <a:t>oauth</a:t>
                      </a:r>
                      <a:r>
                        <a:rPr lang="en-US" sz="1600" b="1" i="0" kern="1200" dirty="0">
                          <a:solidFill>
                            <a:schemeClr val="dk1"/>
                          </a:solidFill>
                          <a:effectLst/>
                          <a:latin typeface="+mn-lt"/>
                          <a:ea typeface="+mn-ea"/>
                          <a:cs typeface="+mn-cs"/>
                        </a:rPr>
                        <a:t>/token</a:t>
                      </a:r>
                      <a:endParaRPr lang="en-US" sz="1600" b="1" dirty="0"/>
                    </a:p>
                  </a:txBody>
                  <a:tcPr marL="91416" marR="91416" marT="45708" marB="45708">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02B50">
                        <a:tint val="40000"/>
                      </a:srgbClr>
                    </a:solidFill>
                  </a:tcPr>
                </a:tc>
                <a:extLst>
                  <a:ext uri="{0D108BD9-81ED-4DB2-BD59-A6C34878D82A}">
                    <a16:rowId xmlns:a16="http://schemas.microsoft.com/office/drawing/2014/main" val="2283187099"/>
                  </a:ext>
                </a:extLst>
              </a:tr>
              <a:tr h="370743">
                <a:tc>
                  <a:txBody>
                    <a:bodyPr/>
                    <a:lstStyle>
                      <a:lvl1pPr marL="0" algn="l" defTabSz="1218987" rtl="0" eaLnBrk="1" latinLnBrk="0" hangingPunct="1">
                        <a:defRPr sz="2400" kern="1200">
                          <a:solidFill>
                            <a:schemeClr val="dk1"/>
                          </a:solidFill>
                          <a:latin typeface="Segoe UI"/>
                        </a:defRPr>
                      </a:lvl1pPr>
                      <a:lvl2pPr marL="609493" algn="l" defTabSz="1218987" rtl="0" eaLnBrk="1" latinLnBrk="0" hangingPunct="1">
                        <a:defRPr sz="2400" kern="1200">
                          <a:solidFill>
                            <a:schemeClr val="dk1"/>
                          </a:solidFill>
                          <a:latin typeface="Segoe UI"/>
                        </a:defRPr>
                      </a:lvl2pPr>
                      <a:lvl3pPr marL="1218987" algn="l" defTabSz="1218987" rtl="0" eaLnBrk="1" latinLnBrk="0" hangingPunct="1">
                        <a:defRPr sz="2400" kern="1200">
                          <a:solidFill>
                            <a:schemeClr val="dk1"/>
                          </a:solidFill>
                          <a:latin typeface="Segoe UI"/>
                        </a:defRPr>
                      </a:lvl3pPr>
                      <a:lvl4pPr marL="1828480" algn="l" defTabSz="1218987" rtl="0" eaLnBrk="1" latinLnBrk="0" hangingPunct="1">
                        <a:defRPr sz="2400" kern="1200">
                          <a:solidFill>
                            <a:schemeClr val="dk1"/>
                          </a:solidFill>
                          <a:latin typeface="Segoe UI"/>
                        </a:defRPr>
                      </a:lvl4pPr>
                      <a:lvl5pPr marL="2437973" algn="l" defTabSz="1218987" rtl="0" eaLnBrk="1" latinLnBrk="0" hangingPunct="1">
                        <a:defRPr sz="2400" kern="1200">
                          <a:solidFill>
                            <a:schemeClr val="dk1"/>
                          </a:solidFill>
                          <a:latin typeface="Segoe UI"/>
                        </a:defRPr>
                      </a:lvl5pPr>
                      <a:lvl6pPr marL="3047467" algn="l" defTabSz="1218987" rtl="0" eaLnBrk="1" latinLnBrk="0" hangingPunct="1">
                        <a:defRPr sz="2400" kern="1200">
                          <a:solidFill>
                            <a:schemeClr val="dk1"/>
                          </a:solidFill>
                          <a:latin typeface="Segoe UI"/>
                        </a:defRPr>
                      </a:lvl6pPr>
                      <a:lvl7pPr marL="3656960" algn="l" defTabSz="1218987" rtl="0" eaLnBrk="1" latinLnBrk="0" hangingPunct="1">
                        <a:defRPr sz="2400" kern="1200">
                          <a:solidFill>
                            <a:schemeClr val="dk1"/>
                          </a:solidFill>
                          <a:latin typeface="Segoe UI"/>
                        </a:defRPr>
                      </a:lvl7pPr>
                      <a:lvl8pPr marL="4266453" algn="l" defTabSz="1218987" rtl="0" eaLnBrk="1" latinLnBrk="0" hangingPunct="1">
                        <a:defRPr sz="2400" kern="1200">
                          <a:solidFill>
                            <a:schemeClr val="dk1"/>
                          </a:solidFill>
                          <a:latin typeface="Segoe UI"/>
                        </a:defRPr>
                      </a:lvl8pPr>
                      <a:lvl9pPr marL="4875947" algn="l" defTabSz="1218987" rtl="0" eaLnBrk="1" latinLnBrk="0" hangingPunct="1">
                        <a:defRPr sz="2400" kern="1200">
                          <a:solidFill>
                            <a:schemeClr val="dk1"/>
                          </a:solidFill>
                          <a:latin typeface="Segoe UI"/>
                        </a:defRPr>
                      </a:lvl9pPr>
                    </a:lstStyle>
                    <a:p>
                      <a:r>
                        <a:rPr lang="en-US" sz="1600" dirty="0"/>
                        <a:t>Client Id</a:t>
                      </a:r>
                    </a:p>
                  </a:txBody>
                  <a:tcPr marL="91416" marR="91416" marT="45708" marB="45708">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02B50">
                        <a:tint val="20000"/>
                      </a:srgbClr>
                    </a:solidFill>
                  </a:tcPr>
                </a:tc>
                <a:tc>
                  <a:txBody>
                    <a:bodyPr/>
                    <a:lstStyle>
                      <a:lvl1pPr marL="0" algn="l" defTabSz="1218987" rtl="0" eaLnBrk="1" latinLnBrk="0" hangingPunct="1">
                        <a:defRPr sz="2400" kern="1200">
                          <a:solidFill>
                            <a:schemeClr val="dk1"/>
                          </a:solidFill>
                          <a:latin typeface="Segoe UI"/>
                        </a:defRPr>
                      </a:lvl1pPr>
                      <a:lvl2pPr marL="609493" algn="l" defTabSz="1218987" rtl="0" eaLnBrk="1" latinLnBrk="0" hangingPunct="1">
                        <a:defRPr sz="2400" kern="1200">
                          <a:solidFill>
                            <a:schemeClr val="dk1"/>
                          </a:solidFill>
                          <a:latin typeface="Segoe UI"/>
                        </a:defRPr>
                      </a:lvl2pPr>
                      <a:lvl3pPr marL="1218987" algn="l" defTabSz="1218987" rtl="0" eaLnBrk="1" latinLnBrk="0" hangingPunct="1">
                        <a:defRPr sz="2400" kern="1200">
                          <a:solidFill>
                            <a:schemeClr val="dk1"/>
                          </a:solidFill>
                          <a:latin typeface="Segoe UI"/>
                        </a:defRPr>
                      </a:lvl3pPr>
                      <a:lvl4pPr marL="1828480" algn="l" defTabSz="1218987" rtl="0" eaLnBrk="1" latinLnBrk="0" hangingPunct="1">
                        <a:defRPr sz="2400" kern="1200">
                          <a:solidFill>
                            <a:schemeClr val="dk1"/>
                          </a:solidFill>
                          <a:latin typeface="Segoe UI"/>
                        </a:defRPr>
                      </a:lvl4pPr>
                      <a:lvl5pPr marL="2437973" algn="l" defTabSz="1218987" rtl="0" eaLnBrk="1" latinLnBrk="0" hangingPunct="1">
                        <a:defRPr sz="2400" kern="1200">
                          <a:solidFill>
                            <a:schemeClr val="dk1"/>
                          </a:solidFill>
                          <a:latin typeface="Segoe UI"/>
                        </a:defRPr>
                      </a:lvl5pPr>
                      <a:lvl6pPr marL="3047467" algn="l" defTabSz="1218987" rtl="0" eaLnBrk="1" latinLnBrk="0" hangingPunct="1">
                        <a:defRPr sz="2400" kern="1200">
                          <a:solidFill>
                            <a:schemeClr val="dk1"/>
                          </a:solidFill>
                          <a:latin typeface="Segoe UI"/>
                        </a:defRPr>
                      </a:lvl6pPr>
                      <a:lvl7pPr marL="3656960" algn="l" defTabSz="1218987" rtl="0" eaLnBrk="1" latinLnBrk="0" hangingPunct="1">
                        <a:defRPr sz="2400" kern="1200">
                          <a:solidFill>
                            <a:schemeClr val="dk1"/>
                          </a:solidFill>
                          <a:latin typeface="Segoe UI"/>
                        </a:defRPr>
                      </a:lvl7pPr>
                      <a:lvl8pPr marL="4266453" algn="l" defTabSz="1218987" rtl="0" eaLnBrk="1" latinLnBrk="0" hangingPunct="1">
                        <a:defRPr sz="2400" kern="1200">
                          <a:solidFill>
                            <a:schemeClr val="dk1"/>
                          </a:solidFill>
                          <a:latin typeface="Segoe UI"/>
                        </a:defRPr>
                      </a:lvl8pPr>
                      <a:lvl9pPr marL="4875947" algn="l" defTabSz="1218987" rtl="0" eaLnBrk="1" latinLnBrk="0" hangingPunct="1">
                        <a:defRPr sz="2400" kern="1200">
                          <a:solidFill>
                            <a:schemeClr val="dk1"/>
                          </a:solidFill>
                          <a:latin typeface="Segoe UI"/>
                        </a:defRPr>
                      </a:lvl9pPr>
                    </a:lstStyle>
                    <a:p>
                      <a:r>
                        <a:rPr lang="en-US" sz="1600" dirty="0"/>
                        <a:t>Service key – </a:t>
                      </a:r>
                      <a:r>
                        <a:rPr lang="en-US" sz="1600" dirty="0" err="1"/>
                        <a:t>client_id</a:t>
                      </a:r>
                      <a:endParaRPr lang="en-US" sz="1600" dirty="0"/>
                    </a:p>
                  </a:txBody>
                  <a:tcPr marL="91416" marR="91416" marT="45708" marB="45708">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02B50">
                        <a:tint val="20000"/>
                      </a:srgbClr>
                    </a:solidFill>
                  </a:tcPr>
                </a:tc>
                <a:extLst>
                  <a:ext uri="{0D108BD9-81ED-4DB2-BD59-A6C34878D82A}">
                    <a16:rowId xmlns:a16="http://schemas.microsoft.com/office/drawing/2014/main" val="1626269835"/>
                  </a:ext>
                </a:extLst>
              </a:tr>
              <a:tr h="370743">
                <a:tc>
                  <a:txBody>
                    <a:bodyPr/>
                    <a:lstStyle>
                      <a:lvl1pPr marL="0" algn="l" defTabSz="1218987" rtl="0" eaLnBrk="1" latinLnBrk="0" hangingPunct="1">
                        <a:defRPr sz="2400" kern="1200">
                          <a:solidFill>
                            <a:schemeClr val="dk1"/>
                          </a:solidFill>
                          <a:latin typeface="Segoe UI"/>
                        </a:defRPr>
                      </a:lvl1pPr>
                      <a:lvl2pPr marL="609493" algn="l" defTabSz="1218987" rtl="0" eaLnBrk="1" latinLnBrk="0" hangingPunct="1">
                        <a:defRPr sz="2400" kern="1200">
                          <a:solidFill>
                            <a:schemeClr val="dk1"/>
                          </a:solidFill>
                          <a:latin typeface="Segoe UI"/>
                        </a:defRPr>
                      </a:lvl2pPr>
                      <a:lvl3pPr marL="1218987" algn="l" defTabSz="1218987" rtl="0" eaLnBrk="1" latinLnBrk="0" hangingPunct="1">
                        <a:defRPr sz="2400" kern="1200">
                          <a:solidFill>
                            <a:schemeClr val="dk1"/>
                          </a:solidFill>
                          <a:latin typeface="Segoe UI"/>
                        </a:defRPr>
                      </a:lvl3pPr>
                      <a:lvl4pPr marL="1828480" algn="l" defTabSz="1218987" rtl="0" eaLnBrk="1" latinLnBrk="0" hangingPunct="1">
                        <a:defRPr sz="2400" kern="1200">
                          <a:solidFill>
                            <a:schemeClr val="dk1"/>
                          </a:solidFill>
                          <a:latin typeface="Segoe UI"/>
                        </a:defRPr>
                      </a:lvl4pPr>
                      <a:lvl5pPr marL="2437973" algn="l" defTabSz="1218987" rtl="0" eaLnBrk="1" latinLnBrk="0" hangingPunct="1">
                        <a:defRPr sz="2400" kern="1200">
                          <a:solidFill>
                            <a:schemeClr val="dk1"/>
                          </a:solidFill>
                          <a:latin typeface="Segoe UI"/>
                        </a:defRPr>
                      </a:lvl5pPr>
                      <a:lvl6pPr marL="3047467" algn="l" defTabSz="1218987" rtl="0" eaLnBrk="1" latinLnBrk="0" hangingPunct="1">
                        <a:defRPr sz="2400" kern="1200">
                          <a:solidFill>
                            <a:schemeClr val="dk1"/>
                          </a:solidFill>
                          <a:latin typeface="Segoe UI"/>
                        </a:defRPr>
                      </a:lvl6pPr>
                      <a:lvl7pPr marL="3656960" algn="l" defTabSz="1218987" rtl="0" eaLnBrk="1" latinLnBrk="0" hangingPunct="1">
                        <a:defRPr sz="2400" kern="1200">
                          <a:solidFill>
                            <a:schemeClr val="dk1"/>
                          </a:solidFill>
                          <a:latin typeface="Segoe UI"/>
                        </a:defRPr>
                      </a:lvl7pPr>
                      <a:lvl8pPr marL="4266453" algn="l" defTabSz="1218987" rtl="0" eaLnBrk="1" latinLnBrk="0" hangingPunct="1">
                        <a:defRPr sz="2400" kern="1200">
                          <a:solidFill>
                            <a:schemeClr val="dk1"/>
                          </a:solidFill>
                          <a:latin typeface="Segoe UI"/>
                        </a:defRPr>
                      </a:lvl8pPr>
                      <a:lvl9pPr marL="4875947" algn="l" defTabSz="1218987" rtl="0" eaLnBrk="1" latinLnBrk="0" hangingPunct="1">
                        <a:defRPr sz="2400" kern="1200">
                          <a:solidFill>
                            <a:schemeClr val="dk1"/>
                          </a:solidFill>
                          <a:latin typeface="Segoe UI"/>
                        </a:defRPr>
                      </a:lvl9pPr>
                    </a:lstStyle>
                    <a:p>
                      <a:r>
                        <a:rPr lang="en-US" sz="1600" dirty="0"/>
                        <a:t>Client Secret</a:t>
                      </a:r>
                    </a:p>
                  </a:txBody>
                  <a:tcPr marL="91416" marR="91416" marT="45708" marB="45708">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02B50">
                        <a:tint val="40000"/>
                      </a:srgbClr>
                    </a:solidFill>
                  </a:tcPr>
                </a:tc>
                <a:tc>
                  <a:txBody>
                    <a:bodyPr/>
                    <a:lstStyle>
                      <a:lvl1pPr marL="0" algn="l" defTabSz="1218987" rtl="0" eaLnBrk="1" latinLnBrk="0" hangingPunct="1">
                        <a:defRPr sz="2400" kern="1200">
                          <a:solidFill>
                            <a:schemeClr val="dk1"/>
                          </a:solidFill>
                          <a:latin typeface="Segoe UI"/>
                        </a:defRPr>
                      </a:lvl1pPr>
                      <a:lvl2pPr marL="609493" algn="l" defTabSz="1218987" rtl="0" eaLnBrk="1" latinLnBrk="0" hangingPunct="1">
                        <a:defRPr sz="2400" kern="1200">
                          <a:solidFill>
                            <a:schemeClr val="dk1"/>
                          </a:solidFill>
                          <a:latin typeface="Segoe UI"/>
                        </a:defRPr>
                      </a:lvl2pPr>
                      <a:lvl3pPr marL="1218987" algn="l" defTabSz="1218987" rtl="0" eaLnBrk="1" latinLnBrk="0" hangingPunct="1">
                        <a:defRPr sz="2400" kern="1200">
                          <a:solidFill>
                            <a:schemeClr val="dk1"/>
                          </a:solidFill>
                          <a:latin typeface="Segoe UI"/>
                        </a:defRPr>
                      </a:lvl3pPr>
                      <a:lvl4pPr marL="1828480" algn="l" defTabSz="1218987" rtl="0" eaLnBrk="1" latinLnBrk="0" hangingPunct="1">
                        <a:defRPr sz="2400" kern="1200">
                          <a:solidFill>
                            <a:schemeClr val="dk1"/>
                          </a:solidFill>
                          <a:latin typeface="Segoe UI"/>
                        </a:defRPr>
                      </a:lvl4pPr>
                      <a:lvl5pPr marL="2437973" algn="l" defTabSz="1218987" rtl="0" eaLnBrk="1" latinLnBrk="0" hangingPunct="1">
                        <a:defRPr sz="2400" kern="1200">
                          <a:solidFill>
                            <a:schemeClr val="dk1"/>
                          </a:solidFill>
                          <a:latin typeface="Segoe UI"/>
                        </a:defRPr>
                      </a:lvl5pPr>
                      <a:lvl6pPr marL="3047467" algn="l" defTabSz="1218987" rtl="0" eaLnBrk="1" latinLnBrk="0" hangingPunct="1">
                        <a:defRPr sz="2400" kern="1200">
                          <a:solidFill>
                            <a:schemeClr val="dk1"/>
                          </a:solidFill>
                          <a:latin typeface="Segoe UI"/>
                        </a:defRPr>
                      </a:lvl6pPr>
                      <a:lvl7pPr marL="3656960" algn="l" defTabSz="1218987" rtl="0" eaLnBrk="1" latinLnBrk="0" hangingPunct="1">
                        <a:defRPr sz="2400" kern="1200">
                          <a:solidFill>
                            <a:schemeClr val="dk1"/>
                          </a:solidFill>
                          <a:latin typeface="Segoe UI"/>
                        </a:defRPr>
                      </a:lvl7pPr>
                      <a:lvl8pPr marL="4266453" algn="l" defTabSz="1218987" rtl="0" eaLnBrk="1" latinLnBrk="0" hangingPunct="1">
                        <a:defRPr sz="2400" kern="1200">
                          <a:solidFill>
                            <a:schemeClr val="dk1"/>
                          </a:solidFill>
                          <a:latin typeface="Segoe UI"/>
                        </a:defRPr>
                      </a:lvl8pPr>
                      <a:lvl9pPr marL="4875947" algn="l" defTabSz="1218987" rtl="0" eaLnBrk="1" latinLnBrk="0" hangingPunct="1">
                        <a:defRPr sz="2400" kern="1200">
                          <a:solidFill>
                            <a:schemeClr val="dk1"/>
                          </a:solidFill>
                          <a:latin typeface="Segoe UI"/>
                        </a:defRPr>
                      </a:lvl9pPr>
                    </a:lstStyle>
                    <a:p>
                      <a:r>
                        <a:rPr lang="en-US" sz="1600" dirty="0"/>
                        <a:t>Service key – </a:t>
                      </a:r>
                      <a:r>
                        <a:rPr lang="en-US" sz="1600" dirty="0" err="1"/>
                        <a:t>client_secret</a:t>
                      </a:r>
                      <a:endParaRPr lang="en-US" sz="1600" dirty="0"/>
                    </a:p>
                  </a:txBody>
                  <a:tcPr marL="91416" marR="91416" marT="45708" marB="45708">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02B50">
                        <a:tint val="40000"/>
                      </a:srgbClr>
                    </a:solidFill>
                  </a:tcPr>
                </a:tc>
                <a:extLst>
                  <a:ext uri="{0D108BD9-81ED-4DB2-BD59-A6C34878D82A}">
                    <a16:rowId xmlns:a16="http://schemas.microsoft.com/office/drawing/2014/main" val="1640203588"/>
                  </a:ext>
                </a:extLst>
              </a:tr>
              <a:tr h="370743">
                <a:tc>
                  <a:txBody>
                    <a:bodyPr/>
                    <a:lstStyle>
                      <a:lvl1pPr marL="0" algn="l" defTabSz="1218987" rtl="0" eaLnBrk="1" latinLnBrk="0" hangingPunct="1">
                        <a:defRPr sz="2400" kern="1200">
                          <a:solidFill>
                            <a:schemeClr val="dk1"/>
                          </a:solidFill>
                          <a:latin typeface="Segoe UI"/>
                        </a:defRPr>
                      </a:lvl1pPr>
                      <a:lvl2pPr marL="609493" algn="l" defTabSz="1218987" rtl="0" eaLnBrk="1" latinLnBrk="0" hangingPunct="1">
                        <a:defRPr sz="2400" kern="1200">
                          <a:solidFill>
                            <a:schemeClr val="dk1"/>
                          </a:solidFill>
                          <a:latin typeface="Segoe UI"/>
                        </a:defRPr>
                      </a:lvl2pPr>
                      <a:lvl3pPr marL="1218987" algn="l" defTabSz="1218987" rtl="0" eaLnBrk="1" latinLnBrk="0" hangingPunct="1">
                        <a:defRPr sz="2400" kern="1200">
                          <a:solidFill>
                            <a:schemeClr val="dk1"/>
                          </a:solidFill>
                          <a:latin typeface="Segoe UI"/>
                        </a:defRPr>
                      </a:lvl3pPr>
                      <a:lvl4pPr marL="1828480" algn="l" defTabSz="1218987" rtl="0" eaLnBrk="1" latinLnBrk="0" hangingPunct="1">
                        <a:defRPr sz="2400" kern="1200">
                          <a:solidFill>
                            <a:schemeClr val="dk1"/>
                          </a:solidFill>
                          <a:latin typeface="Segoe UI"/>
                        </a:defRPr>
                      </a:lvl4pPr>
                      <a:lvl5pPr marL="2437973" algn="l" defTabSz="1218987" rtl="0" eaLnBrk="1" latinLnBrk="0" hangingPunct="1">
                        <a:defRPr sz="2400" kern="1200">
                          <a:solidFill>
                            <a:schemeClr val="dk1"/>
                          </a:solidFill>
                          <a:latin typeface="Segoe UI"/>
                        </a:defRPr>
                      </a:lvl5pPr>
                      <a:lvl6pPr marL="3047467" algn="l" defTabSz="1218987" rtl="0" eaLnBrk="1" latinLnBrk="0" hangingPunct="1">
                        <a:defRPr sz="2400" kern="1200">
                          <a:solidFill>
                            <a:schemeClr val="dk1"/>
                          </a:solidFill>
                          <a:latin typeface="Segoe UI"/>
                        </a:defRPr>
                      </a:lvl6pPr>
                      <a:lvl7pPr marL="3656960" algn="l" defTabSz="1218987" rtl="0" eaLnBrk="1" latinLnBrk="0" hangingPunct="1">
                        <a:defRPr sz="2400" kern="1200">
                          <a:solidFill>
                            <a:schemeClr val="dk1"/>
                          </a:solidFill>
                          <a:latin typeface="Segoe UI"/>
                        </a:defRPr>
                      </a:lvl7pPr>
                      <a:lvl8pPr marL="4266453" algn="l" defTabSz="1218987" rtl="0" eaLnBrk="1" latinLnBrk="0" hangingPunct="1">
                        <a:defRPr sz="2400" kern="1200">
                          <a:solidFill>
                            <a:schemeClr val="dk1"/>
                          </a:solidFill>
                          <a:latin typeface="Segoe UI"/>
                        </a:defRPr>
                      </a:lvl8pPr>
                      <a:lvl9pPr marL="4875947" algn="l" defTabSz="1218987" rtl="0" eaLnBrk="1" latinLnBrk="0" hangingPunct="1">
                        <a:defRPr sz="2400" kern="1200">
                          <a:solidFill>
                            <a:schemeClr val="dk1"/>
                          </a:solidFill>
                          <a:latin typeface="Segoe UI"/>
                        </a:defRPr>
                      </a:lvl9pPr>
                    </a:lstStyle>
                    <a:p>
                      <a:r>
                        <a:rPr lang="en-US" sz="1600" dirty="0"/>
                        <a:t>Username</a:t>
                      </a:r>
                    </a:p>
                  </a:txBody>
                  <a:tcPr marL="91416" marR="91416" marT="45708" marB="45708">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02B50">
                        <a:tint val="20000"/>
                      </a:srgbClr>
                    </a:solidFill>
                  </a:tcPr>
                </a:tc>
                <a:tc>
                  <a:txBody>
                    <a:bodyPr/>
                    <a:lstStyle>
                      <a:lvl1pPr marL="0" algn="l" defTabSz="1218987" rtl="0" eaLnBrk="1" latinLnBrk="0" hangingPunct="1">
                        <a:defRPr sz="2400" kern="1200">
                          <a:solidFill>
                            <a:schemeClr val="dk1"/>
                          </a:solidFill>
                          <a:latin typeface="Segoe UI"/>
                        </a:defRPr>
                      </a:lvl1pPr>
                      <a:lvl2pPr marL="609493" algn="l" defTabSz="1218987" rtl="0" eaLnBrk="1" latinLnBrk="0" hangingPunct="1">
                        <a:defRPr sz="2400" kern="1200">
                          <a:solidFill>
                            <a:schemeClr val="dk1"/>
                          </a:solidFill>
                          <a:latin typeface="Segoe UI"/>
                        </a:defRPr>
                      </a:lvl2pPr>
                      <a:lvl3pPr marL="1218987" algn="l" defTabSz="1218987" rtl="0" eaLnBrk="1" latinLnBrk="0" hangingPunct="1">
                        <a:defRPr sz="2400" kern="1200">
                          <a:solidFill>
                            <a:schemeClr val="dk1"/>
                          </a:solidFill>
                          <a:latin typeface="Segoe UI"/>
                        </a:defRPr>
                      </a:lvl3pPr>
                      <a:lvl4pPr marL="1828480" algn="l" defTabSz="1218987" rtl="0" eaLnBrk="1" latinLnBrk="0" hangingPunct="1">
                        <a:defRPr sz="2400" kern="1200">
                          <a:solidFill>
                            <a:schemeClr val="dk1"/>
                          </a:solidFill>
                          <a:latin typeface="Segoe UI"/>
                        </a:defRPr>
                      </a:lvl4pPr>
                      <a:lvl5pPr marL="2437973" algn="l" defTabSz="1218987" rtl="0" eaLnBrk="1" latinLnBrk="0" hangingPunct="1">
                        <a:defRPr sz="2400" kern="1200">
                          <a:solidFill>
                            <a:schemeClr val="dk1"/>
                          </a:solidFill>
                          <a:latin typeface="Segoe UI"/>
                        </a:defRPr>
                      </a:lvl5pPr>
                      <a:lvl6pPr marL="3047467" algn="l" defTabSz="1218987" rtl="0" eaLnBrk="1" latinLnBrk="0" hangingPunct="1">
                        <a:defRPr sz="2400" kern="1200">
                          <a:solidFill>
                            <a:schemeClr val="dk1"/>
                          </a:solidFill>
                          <a:latin typeface="Segoe UI"/>
                        </a:defRPr>
                      </a:lvl6pPr>
                      <a:lvl7pPr marL="3656960" algn="l" defTabSz="1218987" rtl="0" eaLnBrk="1" latinLnBrk="0" hangingPunct="1">
                        <a:defRPr sz="2400" kern="1200">
                          <a:solidFill>
                            <a:schemeClr val="dk1"/>
                          </a:solidFill>
                          <a:latin typeface="Segoe UI"/>
                        </a:defRPr>
                      </a:lvl7pPr>
                      <a:lvl8pPr marL="4266453" algn="l" defTabSz="1218987" rtl="0" eaLnBrk="1" latinLnBrk="0" hangingPunct="1">
                        <a:defRPr sz="2400" kern="1200">
                          <a:solidFill>
                            <a:schemeClr val="dk1"/>
                          </a:solidFill>
                          <a:latin typeface="Segoe UI"/>
                        </a:defRPr>
                      </a:lvl8pPr>
                      <a:lvl9pPr marL="4875947" algn="l" defTabSz="1218987" rtl="0" eaLnBrk="1" latinLnBrk="0" hangingPunct="1">
                        <a:defRPr sz="2400" kern="1200">
                          <a:solidFill>
                            <a:schemeClr val="dk1"/>
                          </a:solidFill>
                          <a:latin typeface="Segoe UI"/>
                        </a:defRPr>
                      </a:lvl9pPr>
                    </a:lstStyle>
                    <a:p>
                      <a:r>
                        <a:rPr lang="en-US" sz="1600" dirty="0"/>
                        <a:t>Our BTP account user id</a:t>
                      </a:r>
                    </a:p>
                  </a:txBody>
                  <a:tcPr marL="91416" marR="91416" marT="45708" marB="45708">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02B50">
                        <a:tint val="20000"/>
                      </a:srgbClr>
                    </a:solidFill>
                  </a:tcPr>
                </a:tc>
                <a:extLst>
                  <a:ext uri="{0D108BD9-81ED-4DB2-BD59-A6C34878D82A}">
                    <a16:rowId xmlns:a16="http://schemas.microsoft.com/office/drawing/2014/main" val="865788176"/>
                  </a:ext>
                </a:extLst>
              </a:tr>
              <a:tr h="370743">
                <a:tc>
                  <a:txBody>
                    <a:bodyPr/>
                    <a:lstStyle>
                      <a:lvl1pPr marL="0" algn="l" defTabSz="1218987" rtl="0" eaLnBrk="1" latinLnBrk="0" hangingPunct="1">
                        <a:defRPr sz="2400" kern="1200">
                          <a:solidFill>
                            <a:schemeClr val="dk1"/>
                          </a:solidFill>
                          <a:latin typeface="Segoe UI"/>
                        </a:defRPr>
                      </a:lvl1pPr>
                      <a:lvl2pPr marL="609493" algn="l" defTabSz="1218987" rtl="0" eaLnBrk="1" latinLnBrk="0" hangingPunct="1">
                        <a:defRPr sz="2400" kern="1200">
                          <a:solidFill>
                            <a:schemeClr val="dk1"/>
                          </a:solidFill>
                          <a:latin typeface="Segoe UI"/>
                        </a:defRPr>
                      </a:lvl2pPr>
                      <a:lvl3pPr marL="1218987" algn="l" defTabSz="1218987" rtl="0" eaLnBrk="1" latinLnBrk="0" hangingPunct="1">
                        <a:defRPr sz="2400" kern="1200">
                          <a:solidFill>
                            <a:schemeClr val="dk1"/>
                          </a:solidFill>
                          <a:latin typeface="Segoe UI"/>
                        </a:defRPr>
                      </a:lvl3pPr>
                      <a:lvl4pPr marL="1828480" algn="l" defTabSz="1218987" rtl="0" eaLnBrk="1" latinLnBrk="0" hangingPunct="1">
                        <a:defRPr sz="2400" kern="1200">
                          <a:solidFill>
                            <a:schemeClr val="dk1"/>
                          </a:solidFill>
                          <a:latin typeface="Segoe UI"/>
                        </a:defRPr>
                      </a:lvl4pPr>
                      <a:lvl5pPr marL="2437973" algn="l" defTabSz="1218987" rtl="0" eaLnBrk="1" latinLnBrk="0" hangingPunct="1">
                        <a:defRPr sz="2400" kern="1200">
                          <a:solidFill>
                            <a:schemeClr val="dk1"/>
                          </a:solidFill>
                          <a:latin typeface="Segoe UI"/>
                        </a:defRPr>
                      </a:lvl5pPr>
                      <a:lvl6pPr marL="3047467" algn="l" defTabSz="1218987" rtl="0" eaLnBrk="1" latinLnBrk="0" hangingPunct="1">
                        <a:defRPr sz="2400" kern="1200">
                          <a:solidFill>
                            <a:schemeClr val="dk1"/>
                          </a:solidFill>
                          <a:latin typeface="Segoe UI"/>
                        </a:defRPr>
                      </a:lvl6pPr>
                      <a:lvl7pPr marL="3656960" algn="l" defTabSz="1218987" rtl="0" eaLnBrk="1" latinLnBrk="0" hangingPunct="1">
                        <a:defRPr sz="2400" kern="1200">
                          <a:solidFill>
                            <a:schemeClr val="dk1"/>
                          </a:solidFill>
                          <a:latin typeface="Segoe UI"/>
                        </a:defRPr>
                      </a:lvl7pPr>
                      <a:lvl8pPr marL="4266453" algn="l" defTabSz="1218987" rtl="0" eaLnBrk="1" latinLnBrk="0" hangingPunct="1">
                        <a:defRPr sz="2400" kern="1200">
                          <a:solidFill>
                            <a:schemeClr val="dk1"/>
                          </a:solidFill>
                          <a:latin typeface="Segoe UI"/>
                        </a:defRPr>
                      </a:lvl8pPr>
                      <a:lvl9pPr marL="4875947" algn="l" defTabSz="1218987" rtl="0" eaLnBrk="1" latinLnBrk="0" hangingPunct="1">
                        <a:defRPr sz="2400" kern="1200">
                          <a:solidFill>
                            <a:schemeClr val="dk1"/>
                          </a:solidFill>
                          <a:latin typeface="Segoe UI"/>
                        </a:defRPr>
                      </a:lvl9pPr>
                    </a:lstStyle>
                    <a:p>
                      <a:r>
                        <a:rPr lang="en-US" sz="1600" dirty="0"/>
                        <a:t>Password</a:t>
                      </a:r>
                    </a:p>
                  </a:txBody>
                  <a:tcPr marL="91416" marR="91416" marT="45708" marB="45708">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02B50">
                        <a:tint val="40000"/>
                      </a:srgbClr>
                    </a:solidFill>
                  </a:tcPr>
                </a:tc>
                <a:tc>
                  <a:txBody>
                    <a:bodyPr/>
                    <a:lstStyle>
                      <a:lvl1pPr marL="0" algn="l" defTabSz="1218987" rtl="0" eaLnBrk="1" latinLnBrk="0" hangingPunct="1">
                        <a:defRPr sz="2400" kern="1200">
                          <a:solidFill>
                            <a:schemeClr val="dk1"/>
                          </a:solidFill>
                          <a:latin typeface="Segoe UI"/>
                        </a:defRPr>
                      </a:lvl1pPr>
                      <a:lvl2pPr marL="609493" algn="l" defTabSz="1218987" rtl="0" eaLnBrk="1" latinLnBrk="0" hangingPunct="1">
                        <a:defRPr sz="2400" kern="1200">
                          <a:solidFill>
                            <a:schemeClr val="dk1"/>
                          </a:solidFill>
                          <a:latin typeface="Segoe UI"/>
                        </a:defRPr>
                      </a:lvl2pPr>
                      <a:lvl3pPr marL="1218987" algn="l" defTabSz="1218987" rtl="0" eaLnBrk="1" latinLnBrk="0" hangingPunct="1">
                        <a:defRPr sz="2400" kern="1200">
                          <a:solidFill>
                            <a:schemeClr val="dk1"/>
                          </a:solidFill>
                          <a:latin typeface="Segoe UI"/>
                        </a:defRPr>
                      </a:lvl3pPr>
                      <a:lvl4pPr marL="1828480" algn="l" defTabSz="1218987" rtl="0" eaLnBrk="1" latinLnBrk="0" hangingPunct="1">
                        <a:defRPr sz="2400" kern="1200">
                          <a:solidFill>
                            <a:schemeClr val="dk1"/>
                          </a:solidFill>
                          <a:latin typeface="Segoe UI"/>
                        </a:defRPr>
                      </a:lvl4pPr>
                      <a:lvl5pPr marL="2437973" algn="l" defTabSz="1218987" rtl="0" eaLnBrk="1" latinLnBrk="0" hangingPunct="1">
                        <a:defRPr sz="2400" kern="1200">
                          <a:solidFill>
                            <a:schemeClr val="dk1"/>
                          </a:solidFill>
                          <a:latin typeface="Segoe UI"/>
                        </a:defRPr>
                      </a:lvl5pPr>
                      <a:lvl6pPr marL="3047467" algn="l" defTabSz="1218987" rtl="0" eaLnBrk="1" latinLnBrk="0" hangingPunct="1">
                        <a:defRPr sz="2400" kern="1200">
                          <a:solidFill>
                            <a:schemeClr val="dk1"/>
                          </a:solidFill>
                          <a:latin typeface="Segoe UI"/>
                        </a:defRPr>
                      </a:lvl6pPr>
                      <a:lvl7pPr marL="3656960" algn="l" defTabSz="1218987" rtl="0" eaLnBrk="1" latinLnBrk="0" hangingPunct="1">
                        <a:defRPr sz="2400" kern="1200">
                          <a:solidFill>
                            <a:schemeClr val="dk1"/>
                          </a:solidFill>
                          <a:latin typeface="Segoe UI"/>
                        </a:defRPr>
                      </a:lvl7pPr>
                      <a:lvl8pPr marL="4266453" algn="l" defTabSz="1218987" rtl="0" eaLnBrk="1" latinLnBrk="0" hangingPunct="1">
                        <a:defRPr sz="2400" kern="1200">
                          <a:solidFill>
                            <a:schemeClr val="dk1"/>
                          </a:solidFill>
                          <a:latin typeface="Segoe UI"/>
                        </a:defRPr>
                      </a:lvl8pPr>
                      <a:lvl9pPr marL="4875947" algn="l" defTabSz="1218987" rtl="0" eaLnBrk="1" latinLnBrk="0" hangingPunct="1">
                        <a:defRPr sz="2400" kern="1200">
                          <a:solidFill>
                            <a:schemeClr val="dk1"/>
                          </a:solidFill>
                          <a:latin typeface="Segoe UI"/>
                        </a:defRPr>
                      </a:lvl9pPr>
                    </a:lstStyle>
                    <a:p>
                      <a:r>
                        <a:rPr lang="en-US" sz="1600" dirty="0"/>
                        <a:t>Our BTP account password</a:t>
                      </a:r>
                    </a:p>
                  </a:txBody>
                  <a:tcPr marL="91416" marR="91416" marT="45708" marB="45708">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02B50">
                        <a:tint val="40000"/>
                      </a:srgbClr>
                    </a:solidFill>
                  </a:tcPr>
                </a:tc>
                <a:extLst>
                  <a:ext uri="{0D108BD9-81ED-4DB2-BD59-A6C34878D82A}">
                    <a16:rowId xmlns:a16="http://schemas.microsoft.com/office/drawing/2014/main" val="3205658408"/>
                  </a:ext>
                </a:extLst>
              </a:tr>
            </a:tbl>
          </a:graphicData>
        </a:graphic>
      </p:graphicFrame>
      <p:sp>
        <p:nvSpPr>
          <p:cNvPr id="5" name="TextBox 4">
            <a:extLst>
              <a:ext uri="{FF2B5EF4-FFF2-40B4-BE49-F238E27FC236}">
                <a16:creationId xmlns:a16="http://schemas.microsoft.com/office/drawing/2014/main" id="{DFB5595D-B4F0-BA65-4DAB-48724BA32027}"/>
              </a:ext>
            </a:extLst>
          </p:cNvPr>
          <p:cNvSpPr txBox="1"/>
          <p:nvPr/>
        </p:nvSpPr>
        <p:spPr>
          <a:xfrm>
            <a:off x="160139" y="5234036"/>
            <a:ext cx="11922315" cy="1569251"/>
          </a:xfrm>
          <a:prstGeom prst="rect">
            <a:avLst/>
          </a:prstGeom>
          <a:noFill/>
        </p:spPr>
        <p:txBody>
          <a:bodyPr wrap="square">
            <a:spAutoFit/>
          </a:bodyPr>
          <a:lstStyle/>
          <a:p>
            <a:pPr>
              <a:defRPr/>
            </a:pPr>
            <a:r>
              <a:rPr lang="en-US" sz="1600" kern="0" dirty="0">
                <a:solidFill>
                  <a:prstClr val="white"/>
                </a:solidFill>
                <a:latin typeface="Segoe UI"/>
              </a:rPr>
              <a:t>3. Call get token and choose use token button once token was fetched.</a:t>
            </a:r>
          </a:p>
          <a:p>
            <a:pPr>
              <a:defRPr/>
            </a:pPr>
            <a:r>
              <a:rPr lang="en-US" sz="1600" kern="0" dirty="0">
                <a:solidFill>
                  <a:prstClr val="white"/>
                </a:solidFill>
                <a:latin typeface="Segoe UI"/>
              </a:rPr>
              <a:t>4. Again make get request for /vendor, and we should get response.</a:t>
            </a:r>
          </a:p>
          <a:p>
            <a:pPr>
              <a:defRPr/>
            </a:pPr>
            <a:r>
              <a:rPr lang="en-US" sz="1600" kern="0" dirty="0">
                <a:solidFill>
                  <a:prstClr val="white"/>
                </a:solidFill>
                <a:latin typeface="Segoe UI"/>
              </a:rPr>
              <a:t>5. If we try </a:t>
            </a:r>
            <a:r>
              <a:rPr lang="en-US" sz="1600" kern="0">
                <a:solidFill>
                  <a:prstClr val="white"/>
                </a:solidFill>
                <a:latin typeface="Segoe UI"/>
              </a:rPr>
              <a:t>/vendor/, </a:t>
            </a:r>
            <a:r>
              <a:rPr lang="en-US" sz="1600" kern="0" dirty="0">
                <a:solidFill>
                  <a:prstClr val="white"/>
                </a:solidFill>
                <a:latin typeface="Segoe UI"/>
              </a:rPr>
              <a:t>it will not work because, we are looking for Role. </a:t>
            </a:r>
          </a:p>
          <a:p>
            <a:pPr>
              <a:defRPr/>
            </a:pPr>
            <a:r>
              <a:rPr lang="en-US" sz="1600" kern="0" dirty="0">
                <a:solidFill>
                  <a:prstClr val="white"/>
                </a:solidFill>
                <a:latin typeface="Segoe UI"/>
              </a:rPr>
              <a:t>6. Went to BTP subaccount and created a Role collection, added the role template and assign same to our user</a:t>
            </a:r>
          </a:p>
          <a:p>
            <a:pPr>
              <a:defRPr/>
            </a:pPr>
            <a:r>
              <a:rPr lang="en-US" sz="1600" kern="0" dirty="0">
                <a:solidFill>
                  <a:prstClr val="white"/>
                </a:solidFill>
                <a:latin typeface="Segoe UI"/>
              </a:rPr>
              <a:t>7. Again get the token and try to access end point for OData, this time it works.</a:t>
            </a:r>
          </a:p>
          <a:p>
            <a:pPr>
              <a:defRPr/>
            </a:pPr>
            <a:endParaRPr lang="en-IN" sz="1600" kern="0" dirty="0">
              <a:solidFill>
                <a:prstClr val="white"/>
              </a:solidFill>
              <a:latin typeface="Segoe UI"/>
            </a:endParaRPr>
          </a:p>
        </p:txBody>
      </p:sp>
    </p:spTree>
    <p:extLst>
      <p:ext uri="{BB962C8B-B14F-4D97-AF65-F5344CB8AC3E}">
        <p14:creationId xmlns:p14="http://schemas.microsoft.com/office/powerpoint/2010/main" val="1733546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5D28E-ADF8-1A5E-BA01-50C36E627B13}"/>
              </a:ext>
            </a:extLst>
          </p:cNvPr>
          <p:cNvSpPr>
            <a:spLocks noGrp="1"/>
          </p:cNvSpPr>
          <p:nvPr>
            <p:ph type="title"/>
          </p:nvPr>
        </p:nvSpPr>
        <p:spPr/>
        <p:txBody>
          <a:bodyPr/>
          <a:lstStyle/>
          <a:p>
            <a:r>
              <a:rPr lang="en-US" dirty="0"/>
              <a:t>What is SAP CLOUD FOUNDRY?</a:t>
            </a:r>
          </a:p>
        </p:txBody>
      </p:sp>
      <p:sp>
        <p:nvSpPr>
          <p:cNvPr id="33" name="Rectangle 32">
            <a:extLst>
              <a:ext uri="{FF2B5EF4-FFF2-40B4-BE49-F238E27FC236}">
                <a16:creationId xmlns:a16="http://schemas.microsoft.com/office/drawing/2014/main" id="{E6B094AE-59AA-87BD-BEFB-0A5FB2784095}"/>
              </a:ext>
            </a:extLst>
          </p:cNvPr>
          <p:cNvSpPr/>
          <p:nvPr/>
        </p:nvSpPr>
        <p:spPr>
          <a:xfrm>
            <a:off x="9644610" y="2340489"/>
            <a:ext cx="2133137" cy="3939954"/>
          </a:xfrm>
          <a:prstGeom prst="rect">
            <a:avLst/>
          </a:prstGeom>
          <a:solidFill>
            <a:srgbClr val="5B9BD5">
              <a:lumMod val="20000"/>
              <a:lumOff val="8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chemeClr val="bg1"/>
              </a:solidFill>
              <a:effectLst/>
              <a:uLnTx/>
              <a:uFillTx/>
              <a:latin typeface="Arial"/>
              <a:ea typeface="+mn-ea"/>
              <a:cs typeface="+mn-cs"/>
            </a:endParaRPr>
          </a:p>
        </p:txBody>
      </p:sp>
      <p:grpSp>
        <p:nvGrpSpPr>
          <p:cNvPr id="34" name="Group 33">
            <a:extLst>
              <a:ext uri="{FF2B5EF4-FFF2-40B4-BE49-F238E27FC236}">
                <a16:creationId xmlns:a16="http://schemas.microsoft.com/office/drawing/2014/main" id="{E537646C-A082-182A-F880-C5195FE9DBB5}"/>
              </a:ext>
            </a:extLst>
          </p:cNvPr>
          <p:cNvGrpSpPr/>
          <p:nvPr/>
        </p:nvGrpSpPr>
        <p:grpSpPr>
          <a:xfrm>
            <a:off x="3149848" y="1335315"/>
            <a:ext cx="2119638" cy="945151"/>
            <a:chOff x="3149848" y="1335315"/>
            <a:chExt cx="2119638" cy="945151"/>
          </a:xfrm>
        </p:grpSpPr>
        <p:sp>
          <p:nvSpPr>
            <p:cNvPr id="35" name="Rectangle 34">
              <a:extLst>
                <a:ext uri="{FF2B5EF4-FFF2-40B4-BE49-F238E27FC236}">
                  <a16:creationId xmlns:a16="http://schemas.microsoft.com/office/drawing/2014/main" id="{32BF10D4-A863-8CD7-52CE-DEB702EAE16C}"/>
                </a:ext>
              </a:extLst>
            </p:cNvPr>
            <p:cNvSpPr/>
            <p:nvPr/>
          </p:nvSpPr>
          <p:spPr>
            <a:xfrm>
              <a:off x="3149848" y="1837902"/>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a:t>
              </a:r>
            </a:p>
          </p:txBody>
        </p:sp>
        <p:sp>
          <p:nvSpPr>
            <p:cNvPr id="36" name="Rectangle 35">
              <a:extLst>
                <a:ext uri="{FF2B5EF4-FFF2-40B4-BE49-F238E27FC236}">
                  <a16:creationId xmlns:a16="http://schemas.microsoft.com/office/drawing/2014/main" id="{F37A418E-4AF9-1B25-00D1-A09F8320D3D0}"/>
                </a:ext>
              </a:extLst>
            </p:cNvPr>
            <p:cNvSpPr/>
            <p:nvPr/>
          </p:nvSpPr>
          <p:spPr>
            <a:xfrm>
              <a:off x="3149848" y="1335315"/>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Application</a:t>
              </a:r>
            </a:p>
          </p:txBody>
        </p:sp>
      </p:grpSp>
      <p:grpSp>
        <p:nvGrpSpPr>
          <p:cNvPr id="37" name="Group 36">
            <a:extLst>
              <a:ext uri="{FF2B5EF4-FFF2-40B4-BE49-F238E27FC236}">
                <a16:creationId xmlns:a16="http://schemas.microsoft.com/office/drawing/2014/main" id="{7DD4BD40-F09A-2B27-BB2F-5293BF8A5F56}"/>
              </a:ext>
            </a:extLst>
          </p:cNvPr>
          <p:cNvGrpSpPr/>
          <p:nvPr/>
        </p:nvGrpSpPr>
        <p:grpSpPr>
          <a:xfrm>
            <a:off x="3130923" y="2340489"/>
            <a:ext cx="3956600" cy="1950325"/>
            <a:chOff x="3130923" y="2340489"/>
            <a:chExt cx="3956600" cy="1950325"/>
          </a:xfrm>
        </p:grpSpPr>
        <p:sp>
          <p:nvSpPr>
            <p:cNvPr id="38" name="Rectangle 37">
              <a:extLst>
                <a:ext uri="{FF2B5EF4-FFF2-40B4-BE49-F238E27FC236}">
                  <a16:creationId xmlns:a16="http://schemas.microsoft.com/office/drawing/2014/main" id="{00478F05-73E5-E2C1-0C5A-2170799F290C}"/>
                </a:ext>
              </a:extLst>
            </p:cNvPr>
            <p:cNvSpPr/>
            <p:nvPr/>
          </p:nvSpPr>
          <p:spPr>
            <a:xfrm>
              <a:off x="3130923" y="3848250"/>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OS</a:t>
              </a:r>
            </a:p>
          </p:txBody>
        </p:sp>
        <p:sp>
          <p:nvSpPr>
            <p:cNvPr id="39" name="Rectangle 38">
              <a:extLst>
                <a:ext uri="{FF2B5EF4-FFF2-40B4-BE49-F238E27FC236}">
                  <a16:creationId xmlns:a16="http://schemas.microsoft.com/office/drawing/2014/main" id="{2CB7D19C-1AF1-4484-BEAA-0B65E3F9214D}"/>
                </a:ext>
              </a:extLst>
            </p:cNvPr>
            <p:cNvSpPr/>
            <p:nvPr/>
          </p:nvSpPr>
          <p:spPr>
            <a:xfrm>
              <a:off x="3130923" y="3345663"/>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Database</a:t>
              </a:r>
            </a:p>
          </p:txBody>
        </p:sp>
        <p:sp>
          <p:nvSpPr>
            <p:cNvPr id="40" name="Rectangle 39">
              <a:extLst>
                <a:ext uri="{FF2B5EF4-FFF2-40B4-BE49-F238E27FC236}">
                  <a16:creationId xmlns:a16="http://schemas.microsoft.com/office/drawing/2014/main" id="{C1289135-B1AD-A403-0E1C-09B4DCBEDDFA}"/>
                </a:ext>
              </a:extLst>
            </p:cNvPr>
            <p:cNvSpPr/>
            <p:nvPr/>
          </p:nvSpPr>
          <p:spPr>
            <a:xfrm>
              <a:off x="3130923" y="2843076"/>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Middleware</a:t>
              </a:r>
            </a:p>
          </p:txBody>
        </p:sp>
        <p:sp>
          <p:nvSpPr>
            <p:cNvPr id="41" name="Rectangle 40">
              <a:extLst>
                <a:ext uri="{FF2B5EF4-FFF2-40B4-BE49-F238E27FC236}">
                  <a16:creationId xmlns:a16="http://schemas.microsoft.com/office/drawing/2014/main" id="{5C44E56D-9DFC-A57F-3CCD-5CEB38C185A6}"/>
                </a:ext>
              </a:extLst>
            </p:cNvPr>
            <p:cNvSpPr/>
            <p:nvPr/>
          </p:nvSpPr>
          <p:spPr>
            <a:xfrm>
              <a:off x="3130923" y="2340489"/>
              <a:ext cx="2119638" cy="442564"/>
            </a:xfrm>
            <a:prstGeom prst="rect">
              <a:avLst/>
            </a:prstGeom>
            <a:solidFill>
              <a:srgbClr val="2AC6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Runtime</a:t>
              </a:r>
            </a:p>
          </p:txBody>
        </p:sp>
        <p:sp>
          <p:nvSpPr>
            <p:cNvPr id="42" name="Rectangle 41">
              <a:extLst>
                <a:ext uri="{FF2B5EF4-FFF2-40B4-BE49-F238E27FC236}">
                  <a16:creationId xmlns:a16="http://schemas.microsoft.com/office/drawing/2014/main" id="{2B56A9C0-033D-F6E0-B94A-CEBAC949170E}"/>
                </a:ext>
              </a:extLst>
            </p:cNvPr>
            <p:cNvSpPr/>
            <p:nvPr/>
          </p:nvSpPr>
          <p:spPr>
            <a:xfrm>
              <a:off x="5327467" y="2340489"/>
              <a:ext cx="1760056" cy="1950325"/>
            </a:xfrm>
            <a:prstGeom prst="rect">
              <a:avLst/>
            </a:prstGeom>
            <a:solidFill>
              <a:srgbClr val="2AC6D1">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Platform as a Service</a:t>
              </a:r>
            </a:p>
          </p:txBody>
        </p:sp>
      </p:grpSp>
      <p:grpSp>
        <p:nvGrpSpPr>
          <p:cNvPr id="43" name="Group 42">
            <a:extLst>
              <a:ext uri="{FF2B5EF4-FFF2-40B4-BE49-F238E27FC236}">
                <a16:creationId xmlns:a16="http://schemas.microsoft.com/office/drawing/2014/main" id="{421E9EB2-B228-D5C5-CC52-5C1CFAF187A6}"/>
              </a:ext>
            </a:extLst>
          </p:cNvPr>
          <p:cNvGrpSpPr/>
          <p:nvPr/>
        </p:nvGrpSpPr>
        <p:grpSpPr>
          <a:xfrm>
            <a:off x="3130923" y="4350836"/>
            <a:ext cx="3956600" cy="1950327"/>
            <a:chOff x="3130923" y="4350836"/>
            <a:chExt cx="3956600" cy="1950327"/>
          </a:xfrm>
        </p:grpSpPr>
        <p:sp>
          <p:nvSpPr>
            <p:cNvPr id="44" name="Rectangle 43">
              <a:extLst>
                <a:ext uri="{FF2B5EF4-FFF2-40B4-BE49-F238E27FC236}">
                  <a16:creationId xmlns:a16="http://schemas.microsoft.com/office/drawing/2014/main" id="{687B13D4-A3D1-0A94-C4D0-04A0B19CE4BA}"/>
                </a:ext>
              </a:extLst>
            </p:cNvPr>
            <p:cNvSpPr/>
            <p:nvPr/>
          </p:nvSpPr>
          <p:spPr>
            <a:xfrm>
              <a:off x="3130923" y="5858599"/>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Networking</a:t>
              </a:r>
            </a:p>
          </p:txBody>
        </p:sp>
        <p:sp>
          <p:nvSpPr>
            <p:cNvPr id="45" name="Rectangle 44">
              <a:extLst>
                <a:ext uri="{FF2B5EF4-FFF2-40B4-BE49-F238E27FC236}">
                  <a16:creationId xmlns:a16="http://schemas.microsoft.com/office/drawing/2014/main" id="{5A2BA780-11CE-46A8-E31E-E2FC293D98C6}"/>
                </a:ext>
              </a:extLst>
            </p:cNvPr>
            <p:cNvSpPr/>
            <p:nvPr/>
          </p:nvSpPr>
          <p:spPr>
            <a:xfrm>
              <a:off x="3130923" y="5356010"/>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Storage</a:t>
              </a:r>
            </a:p>
          </p:txBody>
        </p:sp>
        <p:sp>
          <p:nvSpPr>
            <p:cNvPr id="46" name="Rectangle 45">
              <a:extLst>
                <a:ext uri="{FF2B5EF4-FFF2-40B4-BE49-F238E27FC236}">
                  <a16:creationId xmlns:a16="http://schemas.microsoft.com/office/drawing/2014/main" id="{78481F81-EE2A-3819-5230-008051A5E4F3}"/>
                </a:ext>
              </a:extLst>
            </p:cNvPr>
            <p:cNvSpPr/>
            <p:nvPr/>
          </p:nvSpPr>
          <p:spPr>
            <a:xfrm>
              <a:off x="3130923" y="4853423"/>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Servers</a:t>
              </a:r>
            </a:p>
          </p:txBody>
        </p:sp>
        <p:sp>
          <p:nvSpPr>
            <p:cNvPr id="47" name="Rectangle 46">
              <a:extLst>
                <a:ext uri="{FF2B5EF4-FFF2-40B4-BE49-F238E27FC236}">
                  <a16:creationId xmlns:a16="http://schemas.microsoft.com/office/drawing/2014/main" id="{3B987537-5644-CF5F-E110-CF15CA1DD896}"/>
                </a:ext>
              </a:extLst>
            </p:cNvPr>
            <p:cNvSpPr/>
            <p:nvPr/>
          </p:nvSpPr>
          <p:spPr>
            <a:xfrm>
              <a:off x="3130923" y="4350836"/>
              <a:ext cx="2119638" cy="44256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Virtualization</a:t>
              </a:r>
            </a:p>
          </p:txBody>
        </p:sp>
        <p:sp>
          <p:nvSpPr>
            <p:cNvPr id="48" name="Rectangle 47">
              <a:extLst>
                <a:ext uri="{FF2B5EF4-FFF2-40B4-BE49-F238E27FC236}">
                  <a16:creationId xmlns:a16="http://schemas.microsoft.com/office/drawing/2014/main" id="{15BE8484-21DD-2A97-A405-0A53D291B5EA}"/>
                </a:ext>
              </a:extLst>
            </p:cNvPr>
            <p:cNvSpPr/>
            <p:nvPr/>
          </p:nvSpPr>
          <p:spPr>
            <a:xfrm>
              <a:off x="5327467" y="4350837"/>
              <a:ext cx="1760056" cy="1950325"/>
            </a:xfrm>
            <a:prstGeom prst="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Infrastructure as a Service</a:t>
              </a:r>
            </a:p>
          </p:txBody>
        </p:sp>
      </p:grpSp>
      <p:sp>
        <p:nvSpPr>
          <p:cNvPr id="49" name="Left Brace 48">
            <a:extLst>
              <a:ext uri="{FF2B5EF4-FFF2-40B4-BE49-F238E27FC236}">
                <a16:creationId xmlns:a16="http://schemas.microsoft.com/office/drawing/2014/main" id="{003D97B0-4FA4-281F-78A9-FCD1A37B6BCA}"/>
              </a:ext>
            </a:extLst>
          </p:cNvPr>
          <p:cNvSpPr/>
          <p:nvPr/>
        </p:nvSpPr>
        <p:spPr>
          <a:xfrm>
            <a:off x="2547390" y="2355728"/>
            <a:ext cx="492165" cy="1950325"/>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0" name="TextBox 49">
            <a:extLst>
              <a:ext uri="{FF2B5EF4-FFF2-40B4-BE49-F238E27FC236}">
                <a16:creationId xmlns:a16="http://schemas.microsoft.com/office/drawing/2014/main" id="{2E96A648-DC76-C822-992B-46308C5F2BFF}"/>
              </a:ext>
            </a:extLst>
          </p:cNvPr>
          <p:cNvSpPr txBox="1"/>
          <p:nvPr/>
        </p:nvSpPr>
        <p:spPr>
          <a:xfrm>
            <a:off x="745689" y="2592226"/>
            <a:ext cx="1705648" cy="1477328"/>
          </a:xfrm>
          <a:prstGeom prst="rect">
            <a:avLst/>
          </a:prstGeom>
          <a:noFill/>
        </p:spPr>
        <p:txBody>
          <a:bodyPr wrap="square" rtlCol="0">
            <a:spAutoFit/>
          </a:bodyPr>
          <a:lstStyle/>
          <a:p>
            <a:pPr algn="r" defTabSz="914400"/>
            <a:r>
              <a:rPr lang="en-US" sz="1800" dirty="0">
                <a:solidFill>
                  <a:schemeClr val="bg1"/>
                </a:solidFill>
                <a:latin typeface="Arial"/>
              </a:rPr>
              <a:t>Managed by SAP implementing open source CF</a:t>
            </a:r>
          </a:p>
        </p:txBody>
      </p:sp>
      <p:sp>
        <p:nvSpPr>
          <p:cNvPr id="51" name="TextBox 50">
            <a:extLst>
              <a:ext uri="{FF2B5EF4-FFF2-40B4-BE49-F238E27FC236}">
                <a16:creationId xmlns:a16="http://schemas.microsoft.com/office/drawing/2014/main" id="{D2D44655-6A8A-E84A-7B34-C6C56B273E4D}"/>
              </a:ext>
            </a:extLst>
          </p:cNvPr>
          <p:cNvSpPr txBox="1"/>
          <p:nvPr/>
        </p:nvSpPr>
        <p:spPr>
          <a:xfrm>
            <a:off x="745689" y="4425232"/>
            <a:ext cx="1705648" cy="1754326"/>
          </a:xfrm>
          <a:prstGeom prst="rect">
            <a:avLst/>
          </a:prstGeom>
          <a:noFill/>
        </p:spPr>
        <p:txBody>
          <a:bodyPr wrap="square" rtlCol="0">
            <a:spAutoFit/>
          </a:bodyPr>
          <a:lstStyle/>
          <a:p>
            <a:pPr algn="r" defTabSz="914400"/>
            <a:r>
              <a:rPr lang="en-US" sz="1800" dirty="0">
                <a:solidFill>
                  <a:schemeClr val="bg1"/>
                </a:solidFill>
                <a:latin typeface="Arial"/>
              </a:rPr>
              <a:t>Managed by Infrastructure </a:t>
            </a:r>
          </a:p>
          <a:p>
            <a:pPr algn="r" defTabSz="914400"/>
            <a:r>
              <a:rPr lang="en-US" sz="1800" dirty="0">
                <a:solidFill>
                  <a:schemeClr val="bg1"/>
                </a:solidFill>
                <a:latin typeface="Arial"/>
              </a:rPr>
              <a:t>providers </a:t>
            </a:r>
          </a:p>
          <a:p>
            <a:pPr algn="r" defTabSz="914400"/>
            <a:r>
              <a:rPr lang="en-US" sz="1800" dirty="0">
                <a:solidFill>
                  <a:schemeClr val="bg1"/>
                </a:solidFill>
                <a:latin typeface="Arial"/>
                <a:hlinkClick r:id="rId3">
                  <a:extLst>
                    <a:ext uri="{A12FA001-AC4F-418D-AE19-62706E023703}">
                      <ahyp:hlinkClr xmlns:ahyp="http://schemas.microsoft.com/office/drawing/2018/hyperlinkcolor" val="tx"/>
                    </a:ext>
                  </a:extLst>
                </a:hlinkClick>
              </a:rPr>
              <a:t>Data Centers</a:t>
            </a:r>
            <a:endParaRPr lang="en-US" sz="1800" dirty="0">
              <a:solidFill>
                <a:schemeClr val="bg1"/>
              </a:solidFill>
              <a:latin typeface="Arial"/>
            </a:endParaRPr>
          </a:p>
          <a:p>
            <a:pPr algn="r" defTabSz="914400"/>
            <a:r>
              <a:rPr lang="en-US" sz="1800" dirty="0">
                <a:solidFill>
                  <a:schemeClr val="bg1"/>
                </a:solidFill>
                <a:latin typeface="Arial"/>
                <a:hlinkClick r:id="rId4">
                  <a:extLst>
                    <a:ext uri="{A12FA001-AC4F-418D-AE19-62706E023703}">
                      <ahyp:hlinkClr xmlns:ahyp="http://schemas.microsoft.com/office/drawing/2018/hyperlinkcolor" val="tx"/>
                    </a:ext>
                  </a:extLst>
                </a:hlinkClick>
              </a:rPr>
              <a:t>Service Portfolio</a:t>
            </a:r>
            <a:endParaRPr lang="en-US" sz="1800" dirty="0">
              <a:solidFill>
                <a:schemeClr val="bg1"/>
              </a:solidFill>
              <a:latin typeface="Arial"/>
            </a:endParaRPr>
          </a:p>
        </p:txBody>
      </p:sp>
      <p:pic>
        <p:nvPicPr>
          <p:cNvPr id="52" name="Picture 2" descr="Developer Icon of Flat style - Available in SVG, PNG, EPS, AI &amp; Icon fonts">
            <a:extLst>
              <a:ext uri="{FF2B5EF4-FFF2-40B4-BE49-F238E27FC236}">
                <a16:creationId xmlns:a16="http://schemas.microsoft.com/office/drawing/2014/main" id="{A9741456-153B-32C3-7926-89C5509652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4522" y="999257"/>
            <a:ext cx="1264591" cy="126459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SAP - Wikipedia">
            <a:extLst>
              <a:ext uri="{FF2B5EF4-FFF2-40B4-BE49-F238E27FC236}">
                <a16:creationId xmlns:a16="http://schemas.microsoft.com/office/drawing/2014/main" id="{E2660405-900B-79D5-EAC7-3362E3C213F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12572" y="2677843"/>
            <a:ext cx="997213" cy="508579"/>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StrongLoop - Deploying LoopBack mBaaS on Cloud Foundry">
            <a:extLst>
              <a:ext uri="{FF2B5EF4-FFF2-40B4-BE49-F238E27FC236}">
                <a16:creationId xmlns:a16="http://schemas.microsoft.com/office/drawing/2014/main" id="{73BE555E-126A-B302-B13C-D94F12CFEB0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12572" y="3565404"/>
            <a:ext cx="997213" cy="99721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4" descr="2018-11-07 Cloud Providers Comparison for IoT Applications: Amazon vs.  Microsoft vs. Google | ThingForward">
            <a:extLst>
              <a:ext uri="{FF2B5EF4-FFF2-40B4-BE49-F238E27FC236}">
                <a16:creationId xmlns:a16="http://schemas.microsoft.com/office/drawing/2014/main" id="{0C090968-5AC9-055E-A0F5-3DACDF5933F9}"/>
              </a:ext>
            </a:extLst>
          </p:cNvPr>
          <p:cNvPicPr>
            <a:picLocks noChangeAspect="1" noChangeArrowheads="1"/>
          </p:cNvPicPr>
          <p:nvPr/>
        </p:nvPicPr>
        <p:blipFill>
          <a:blip r:embed="rId8" cstate="print">
            <a:clrChange>
              <a:clrFrom>
                <a:srgbClr val="FFFFFF"/>
              </a:clrFrom>
              <a:clrTo>
                <a:srgbClr val="FFFFFF">
                  <a:alpha val="0"/>
                </a:srgbClr>
              </a:clrTo>
            </a:clrChange>
            <a:duotone>
              <a:prstClr val="black"/>
              <a:srgbClr val="44546A">
                <a:tint val="45000"/>
                <a:satMod val="400000"/>
              </a:srgbClr>
            </a:duotone>
            <a:extLst>
              <a:ext uri="{28A0092B-C50C-407E-A947-70E740481C1C}">
                <a14:useLocalDpi xmlns:a14="http://schemas.microsoft.com/office/drawing/2010/main" val="0"/>
              </a:ext>
            </a:extLst>
          </a:blip>
          <a:srcRect/>
          <a:stretch>
            <a:fillRect/>
          </a:stretch>
        </p:blipFill>
        <p:spPr bwMode="auto">
          <a:xfrm>
            <a:off x="9771104" y="4941599"/>
            <a:ext cx="1880149" cy="1075210"/>
          </a:xfrm>
          <a:prstGeom prst="rect">
            <a:avLst/>
          </a:prstGeom>
          <a:noFill/>
          <a:extLst>
            <a:ext uri="{909E8E84-426E-40DD-AFC4-6F175D3DCCD1}">
              <a14:hiddenFill xmlns:a14="http://schemas.microsoft.com/office/drawing/2010/main">
                <a:solidFill>
                  <a:srgbClr val="FFFFFF"/>
                </a:solidFill>
              </a14:hiddenFill>
            </a:ext>
          </a:extLst>
        </p:spPr>
      </p:pic>
      <p:sp>
        <p:nvSpPr>
          <p:cNvPr id="56" name="Arrow: Right 55">
            <a:extLst>
              <a:ext uri="{FF2B5EF4-FFF2-40B4-BE49-F238E27FC236}">
                <a16:creationId xmlns:a16="http://schemas.microsoft.com/office/drawing/2014/main" id="{7E44EB92-609D-DB97-6EE3-3CF384B5E3E8}"/>
              </a:ext>
            </a:extLst>
          </p:cNvPr>
          <p:cNvSpPr/>
          <p:nvPr/>
        </p:nvSpPr>
        <p:spPr>
          <a:xfrm>
            <a:off x="8786818" y="1598885"/>
            <a:ext cx="766618" cy="418011"/>
          </a:xfrm>
          <a:prstGeom prst="rightArrow">
            <a:avLst/>
          </a:prstGeom>
          <a:solidFill>
            <a:srgbClr val="1F4E7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Arial"/>
              <a:ea typeface="+mn-ea"/>
              <a:cs typeface="+mn-cs"/>
            </a:endParaRPr>
          </a:p>
        </p:txBody>
      </p:sp>
      <p:sp>
        <p:nvSpPr>
          <p:cNvPr id="57" name="TextBox 56">
            <a:extLst>
              <a:ext uri="{FF2B5EF4-FFF2-40B4-BE49-F238E27FC236}">
                <a16:creationId xmlns:a16="http://schemas.microsoft.com/office/drawing/2014/main" id="{783470A4-A009-C34E-EF48-49FCF825509C}"/>
              </a:ext>
            </a:extLst>
          </p:cNvPr>
          <p:cNvSpPr txBox="1"/>
          <p:nvPr/>
        </p:nvSpPr>
        <p:spPr>
          <a:xfrm>
            <a:off x="7424715" y="3174471"/>
            <a:ext cx="1950720" cy="2585323"/>
          </a:xfrm>
          <a:prstGeom prst="rect">
            <a:avLst/>
          </a:prstGeom>
          <a:noFill/>
        </p:spPr>
        <p:txBody>
          <a:bodyPr wrap="square" rtlCol="0">
            <a:spAutoFit/>
          </a:bodyPr>
          <a:lstStyle/>
          <a:p>
            <a:pPr defTabSz="914400"/>
            <a:r>
              <a:rPr lang="en-US" sz="1800" dirty="0">
                <a:solidFill>
                  <a:schemeClr val="bg1"/>
                </a:solidFill>
                <a:latin typeface="Arial"/>
              </a:rPr>
              <a:t>Fully ready landscape with reusable services</a:t>
            </a:r>
          </a:p>
          <a:p>
            <a:pPr defTabSz="914400"/>
            <a:endParaRPr lang="en-US" sz="1800" dirty="0">
              <a:solidFill>
                <a:schemeClr val="bg1"/>
              </a:solidFill>
              <a:latin typeface="Arial"/>
            </a:endParaRPr>
          </a:p>
          <a:p>
            <a:pPr marL="285750" indent="-285750" defTabSz="914400">
              <a:buFont typeface="Arial" panose="020B0604020202020204" pitchFamily="34" charset="0"/>
              <a:buChar char="•"/>
            </a:pPr>
            <a:r>
              <a:rPr lang="en-US" sz="1800" dirty="0">
                <a:solidFill>
                  <a:schemeClr val="bg1"/>
                </a:solidFill>
                <a:latin typeface="Arial"/>
              </a:rPr>
              <a:t>Scalability</a:t>
            </a:r>
          </a:p>
          <a:p>
            <a:pPr marL="285750" indent="-285750" defTabSz="914400">
              <a:buFont typeface="Arial" panose="020B0604020202020204" pitchFamily="34" charset="0"/>
              <a:buChar char="•"/>
            </a:pPr>
            <a:r>
              <a:rPr lang="en-US" sz="1800" dirty="0">
                <a:solidFill>
                  <a:schemeClr val="bg1"/>
                </a:solidFill>
                <a:latin typeface="Arial"/>
              </a:rPr>
              <a:t>Elasticity</a:t>
            </a:r>
          </a:p>
          <a:p>
            <a:pPr marL="285750" indent="-285750" defTabSz="914400">
              <a:buFont typeface="Arial" panose="020B0604020202020204" pitchFamily="34" charset="0"/>
              <a:buChar char="•"/>
            </a:pPr>
            <a:r>
              <a:rPr lang="en-US" sz="1800" dirty="0">
                <a:solidFill>
                  <a:schemeClr val="bg1"/>
                </a:solidFill>
                <a:latin typeface="Arial"/>
              </a:rPr>
              <a:t>Low TCO</a:t>
            </a:r>
          </a:p>
          <a:p>
            <a:pPr marL="285750" indent="-285750" defTabSz="914400">
              <a:buFont typeface="Arial" panose="020B0604020202020204" pitchFamily="34" charset="0"/>
              <a:buChar char="•"/>
            </a:pPr>
            <a:endParaRPr lang="en-US" sz="1800" dirty="0">
              <a:solidFill>
                <a:schemeClr val="bg1"/>
              </a:solidFill>
              <a:latin typeface="Arial"/>
            </a:endParaRPr>
          </a:p>
        </p:txBody>
      </p:sp>
      <p:sp>
        <p:nvSpPr>
          <p:cNvPr id="58" name="Left Brace 57">
            <a:extLst>
              <a:ext uri="{FF2B5EF4-FFF2-40B4-BE49-F238E27FC236}">
                <a16:creationId xmlns:a16="http://schemas.microsoft.com/office/drawing/2014/main" id="{0136421B-7F3F-A68B-5807-5D0B27B3D5BD}"/>
              </a:ext>
            </a:extLst>
          </p:cNvPr>
          <p:cNvSpPr/>
          <p:nvPr/>
        </p:nvSpPr>
        <p:spPr>
          <a:xfrm>
            <a:off x="2547390" y="4327233"/>
            <a:ext cx="492165" cy="1950325"/>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9" name="Left Brace 58">
            <a:extLst>
              <a:ext uri="{FF2B5EF4-FFF2-40B4-BE49-F238E27FC236}">
                <a16:creationId xmlns:a16="http://schemas.microsoft.com/office/drawing/2014/main" id="{896784D9-FEAB-2375-2E08-F631E8F59933}"/>
              </a:ext>
            </a:extLst>
          </p:cNvPr>
          <p:cNvSpPr/>
          <p:nvPr/>
        </p:nvSpPr>
        <p:spPr>
          <a:xfrm>
            <a:off x="9087398" y="2328538"/>
            <a:ext cx="492165" cy="3949020"/>
          </a:xfrm>
          <a:prstGeom prst="leftBrace">
            <a:avLst>
              <a:gd name="adj1" fmla="val 22848"/>
              <a:gd name="adj2" fmla="val 50000"/>
            </a:avLst>
          </a:prstGeom>
          <a:noFill/>
          <a:ln w="635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grpSp>
        <p:nvGrpSpPr>
          <p:cNvPr id="60" name="Group 59">
            <a:extLst>
              <a:ext uri="{FF2B5EF4-FFF2-40B4-BE49-F238E27FC236}">
                <a16:creationId xmlns:a16="http://schemas.microsoft.com/office/drawing/2014/main" id="{238C5DB5-6AD2-83EB-7E0B-BA8090473AB8}"/>
              </a:ext>
            </a:extLst>
          </p:cNvPr>
          <p:cNvGrpSpPr/>
          <p:nvPr/>
        </p:nvGrpSpPr>
        <p:grpSpPr>
          <a:xfrm>
            <a:off x="9658109" y="1335315"/>
            <a:ext cx="2119638" cy="945151"/>
            <a:chOff x="9658109" y="1335315"/>
            <a:chExt cx="2119638" cy="945151"/>
          </a:xfrm>
        </p:grpSpPr>
        <p:sp>
          <p:nvSpPr>
            <p:cNvPr id="61" name="Rectangle 60">
              <a:extLst>
                <a:ext uri="{FF2B5EF4-FFF2-40B4-BE49-F238E27FC236}">
                  <a16:creationId xmlns:a16="http://schemas.microsoft.com/office/drawing/2014/main" id="{40264B71-284C-7E0D-67C2-DD757BAEF7F7}"/>
                </a:ext>
              </a:extLst>
            </p:cNvPr>
            <p:cNvSpPr/>
            <p:nvPr/>
          </p:nvSpPr>
          <p:spPr>
            <a:xfrm>
              <a:off x="9658109" y="1837902"/>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Data</a:t>
              </a:r>
            </a:p>
          </p:txBody>
        </p:sp>
        <p:sp>
          <p:nvSpPr>
            <p:cNvPr id="62" name="Rectangle 61">
              <a:extLst>
                <a:ext uri="{FF2B5EF4-FFF2-40B4-BE49-F238E27FC236}">
                  <a16:creationId xmlns:a16="http://schemas.microsoft.com/office/drawing/2014/main" id="{7FC4320E-4F58-ABC4-DF70-6A0795D325D5}"/>
                </a:ext>
              </a:extLst>
            </p:cNvPr>
            <p:cNvSpPr/>
            <p:nvPr/>
          </p:nvSpPr>
          <p:spPr>
            <a:xfrm>
              <a:off x="9658109" y="1335315"/>
              <a:ext cx="2119638" cy="442564"/>
            </a:xfrm>
            <a:prstGeom prst="rect">
              <a:avLst/>
            </a:prstGeom>
            <a:solidFill>
              <a:srgbClr val="4BC7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Arial"/>
                  <a:ea typeface="+mn-ea"/>
                  <a:cs typeface="+mn-cs"/>
                </a:rPr>
                <a:t>Application</a:t>
              </a:r>
            </a:p>
          </p:txBody>
        </p:sp>
      </p:grpSp>
    </p:spTree>
    <p:extLst>
      <p:ext uri="{BB962C8B-B14F-4D97-AF65-F5344CB8AC3E}">
        <p14:creationId xmlns:p14="http://schemas.microsoft.com/office/powerpoint/2010/main" val="34291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wipe(down)">
                                      <p:cBhvr>
                                        <p:cTn id="11" dur="500"/>
                                        <p:tgtEl>
                                          <p:spTgt spid="58"/>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wipe(down)">
                                      <p:cBhvr>
                                        <p:cTn id="14" dur="500"/>
                                        <p:tgtEl>
                                          <p:spTgt spid="51"/>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1000"/>
                                        <p:tgtEl>
                                          <p:spTgt spid="37"/>
                                        </p:tgtEl>
                                      </p:cBhvr>
                                    </p:animEffect>
                                    <p:anim calcmode="lin" valueType="num">
                                      <p:cBhvr>
                                        <p:cTn id="20" dur="1000" fill="hold"/>
                                        <p:tgtEl>
                                          <p:spTgt spid="37"/>
                                        </p:tgtEl>
                                        <p:attrNameLst>
                                          <p:attrName>ppt_x</p:attrName>
                                        </p:attrNameLst>
                                      </p:cBhvr>
                                      <p:tavLst>
                                        <p:tav tm="0">
                                          <p:val>
                                            <p:strVal val="#ppt_x"/>
                                          </p:val>
                                        </p:tav>
                                        <p:tav tm="100000">
                                          <p:val>
                                            <p:strVal val="#ppt_x"/>
                                          </p:val>
                                        </p:tav>
                                      </p:tavLst>
                                    </p:anim>
                                    <p:anim calcmode="lin" valueType="num">
                                      <p:cBhvr>
                                        <p:cTn id="21" dur="1000" fill="hold"/>
                                        <p:tgtEl>
                                          <p:spTgt spid="3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1000"/>
                                        <p:tgtEl>
                                          <p:spTgt spid="49"/>
                                        </p:tgtEl>
                                      </p:cBhvr>
                                    </p:animEffect>
                                    <p:anim calcmode="lin" valueType="num">
                                      <p:cBhvr>
                                        <p:cTn id="25" dur="1000" fill="hold"/>
                                        <p:tgtEl>
                                          <p:spTgt spid="49"/>
                                        </p:tgtEl>
                                        <p:attrNameLst>
                                          <p:attrName>ppt_x</p:attrName>
                                        </p:attrNameLst>
                                      </p:cBhvr>
                                      <p:tavLst>
                                        <p:tav tm="0">
                                          <p:val>
                                            <p:strVal val="#ppt_x"/>
                                          </p:val>
                                        </p:tav>
                                        <p:tav tm="100000">
                                          <p:val>
                                            <p:strVal val="#ppt_x"/>
                                          </p:val>
                                        </p:tav>
                                      </p:tavLst>
                                    </p:anim>
                                    <p:anim calcmode="lin" valueType="num">
                                      <p:cBhvr>
                                        <p:cTn id="26" dur="1000" fill="hold"/>
                                        <p:tgtEl>
                                          <p:spTgt spid="4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1000"/>
                                        <p:tgtEl>
                                          <p:spTgt spid="50"/>
                                        </p:tgtEl>
                                      </p:cBhvr>
                                    </p:animEffect>
                                    <p:anim calcmode="lin" valueType="num">
                                      <p:cBhvr>
                                        <p:cTn id="30" dur="1000" fill="hold"/>
                                        <p:tgtEl>
                                          <p:spTgt spid="50"/>
                                        </p:tgtEl>
                                        <p:attrNameLst>
                                          <p:attrName>ppt_x</p:attrName>
                                        </p:attrNameLst>
                                      </p:cBhvr>
                                      <p:tavLst>
                                        <p:tav tm="0">
                                          <p:val>
                                            <p:strVal val="#ppt_x"/>
                                          </p:val>
                                        </p:tav>
                                        <p:tav tm="100000">
                                          <p:val>
                                            <p:strVal val="#ppt_x"/>
                                          </p:val>
                                        </p:tav>
                                      </p:tavLst>
                                    </p:anim>
                                    <p:anim calcmode="lin" valueType="num">
                                      <p:cBhvr>
                                        <p:cTn id="31"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4"/>
                                        </p:tgtEl>
                                        <p:attrNameLst>
                                          <p:attrName>style.visibility</p:attrName>
                                        </p:attrNameLst>
                                      </p:cBhvr>
                                      <p:to>
                                        <p:strVal val="visible"/>
                                      </p:to>
                                    </p:set>
                                    <p:anim calcmode="lin" valueType="num">
                                      <p:cBhvr additive="base">
                                        <p:cTn id="36" dur="500" fill="hold"/>
                                        <p:tgtEl>
                                          <p:spTgt spid="34"/>
                                        </p:tgtEl>
                                        <p:attrNameLst>
                                          <p:attrName>ppt_x</p:attrName>
                                        </p:attrNameLst>
                                      </p:cBhvr>
                                      <p:tavLst>
                                        <p:tav tm="0">
                                          <p:val>
                                            <p:strVal val="#ppt_x"/>
                                          </p:val>
                                        </p:tav>
                                        <p:tav tm="100000">
                                          <p:val>
                                            <p:strVal val="#ppt_x"/>
                                          </p:val>
                                        </p:tav>
                                      </p:tavLst>
                                    </p:anim>
                                    <p:anim calcmode="lin" valueType="num">
                                      <p:cBhvr additive="base">
                                        <p:cTn id="37"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additive="base">
                                        <p:cTn id="42" dur="500" fill="hold"/>
                                        <p:tgtEl>
                                          <p:spTgt spid="33"/>
                                        </p:tgtEl>
                                        <p:attrNameLst>
                                          <p:attrName>ppt_x</p:attrName>
                                        </p:attrNameLst>
                                      </p:cBhvr>
                                      <p:tavLst>
                                        <p:tav tm="0">
                                          <p:val>
                                            <p:strVal val="#ppt_x"/>
                                          </p:val>
                                        </p:tav>
                                        <p:tav tm="100000">
                                          <p:val>
                                            <p:strVal val="#ppt_x"/>
                                          </p:val>
                                        </p:tav>
                                      </p:tavLst>
                                    </p:anim>
                                    <p:anim calcmode="lin" valueType="num">
                                      <p:cBhvr additive="base">
                                        <p:cTn id="43" dur="500" fill="hold"/>
                                        <p:tgtEl>
                                          <p:spTgt spid="33"/>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55"/>
                                        </p:tgtEl>
                                        <p:attrNameLst>
                                          <p:attrName>style.visibility</p:attrName>
                                        </p:attrNameLst>
                                      </p:cBhvr>
                                      <p:to>
                                        <p:strVal val="visible"/>
                                      </p:to>
                                    </p:set>
                                    <p:anim calcmode="lin" valueType="num">
                                      <p:cBhvr additive="base">
                                        <p:cTn id="46" dur="500" fill="hold"/>
                                        <p:tgtEl>
                                          <p:spTgt spid="55"/>
                                        </p:tgtEl>
                                        <p:attrNameLst>
                                          <p:attrName>ppt_x</p:attrName>
                                        </p:attrNameLst>
                                      </p:cBhvr>
                                      <p:tavLst>
                                        <p:tav tm="0">
                                          <p:val>
                                            <p:strVal val="#ppt_x"/>
                                          </p:val>
                                        </p:tav>
                                        <p:tav tm="100000">
                                          <p:val>
                                            <p:strVal val="#ppt_x"/>
                                          </p:val>
                                        </p:tav>
                                      </p:tavLst>
                                    </p:anim>
                                    <p:anim calcmode="lin" valueType="num">
                                      <p:cBhvr additive="base">
                                        <p:cTn id="47" dur="500" fill="hold"/>
                                        <p:tgtEl>
                                          <p:spTgt spid="55"/>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54"/>
                                        </p:tgtEl>
                                        <p:attrNameLst>
                                          <p:attrName>style.visibility</p:attrName>
                                        </p:attrNameLst>
                                      </p:cBhvr>
                                      <p:to>
                                        <p:strVal val="visible"/>
                                      </p:to>
                                    </p:set>
                                    <p:anim calcmode="lin" valueType="num">
                                      <p:cBhvr additive="base">
                                        <p:cTn id="50" dur="500" fill="hold"/>
                                        <p:tgtEl>
                                          <p:spTgt spid="54"/>
                                        </p:tgtEl>
                                        <p:attrNameLst>
                                          <p:attrName>ppt_x</p:attrName>
                                        </p:attrNameLst>
                                      </p:cBhvr>
                                      <p:tavLst>
                                        <p:tav tm="0">
                                          <p:val>
                                            <p:strVal val="#ppt_x"/>
                                          </p:val>
                                        </p:tav>
                                        <p:tav tm="100000">
                                          <p:val>
                                            <p:strVal val="#ppt_x"/>
                                          </p:val>
                                        </p:tav>
                                      </p:tavLst>
                                    </p:anim>
                                    <p:anim calcmode="lin" valueType="num">
                                      <p:cBhvr additive="base">
                                        <p:cTn id="51" dur="500" fill="hold"/>
                                        <p:tgtEl>
                                          <p:spTgt spid="54"/>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 calcmode="lin" valueType="num">
                                      <p:cBhvr additive="base">
                                        <p:cTn id="54" dur="500" fill="hold"/>
                                        <p:tgtEl>
                                          <p:spTgt spid="53"/>
                                        </p:tgtEl>
                                        <p:attrNameLst>
                                          <p:attrName>ppt_x</p:attrName>
                                        </p:attrNameLst>
                                      </p:cBhvr>
                                      <p:tavLst>
                                        <p:tav tm="0">
                                          <p:val>
                                            <p:strVal val="#ppt_x"/>
                                          </p:val>
                                        </p:tav>
                                        <p:tav tm="100000">
                                          <p:val>
                                            <p:strVal val="#ppt_x"/>
                                          </p:val>
                                        </p:tav>
                                      </p:tavLst>
                                    </p:anim>
                                    <p:anim calcmode="lin" valueType="num">
                                      <p:cBhvr additive="base">
                                        <p:cTn id="55" dur="500" fill="hold"/>
                                        <p:tgtEl>
                                          <p:spTgt spid="53"/>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59"/>
                                        </p:tgtEl>
                                        <p:attrNameLst>
                                          <p:attrName>style.visibility</p:attrName>
                                        </p:attrNameLst>
                                      </p:cBhvr>
                                      <p:to>
                                        <p:strVal val="visible"/>
                                      </p:to>
                                    </p:set>
                                    <p:anim calcmode="lin" valueType="num">
                                      <p:cBhvr additive="base">
                                        <p:cTn id="58" dur="500" fill="hold"/>
                                        <p:tgtEl>
                                          <p:spTgt spid="59"/>
                                        </p:tgtEl>
                                        <p:attrNameLst>
                                          <p:attrName>ppt_x</p:attrName>
                                        </p:attrNameLst>
                                      </p:cBhvr>
                                      <p:tavLst>
                                        <p:tav tm="0">
                                          <p:val>
                                            <p:strVal val="#ppt_x"/>
                                          </p:val>
                                        </p:tav>
                                        <p:tav tm="100000">
                                          <p:val>
                                            <p:strVal val="#ppt_x"/>
                                          </p:val>
                                        </p:tav>
                                      </p:tavLst>
                                    </p:anim>
                                    <p:anim calcmode="lin" valueType="num">
                                      <p:cBhvr additive="base">
                                        <p:cTn id="59" dur="500" fill="hold"/>
                                        <p:tgtEl>
                                          <p:spTgt spid="59"/>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57"/>
                                        </p:tgtEl>
                                        <p:attrNameLst>
                                          <p:attrName>style.visibility</p:attrName>
                                        </p:attrNameLst>
                                      </p:cBhvr>
                                      <p:to>
                                        <p:strVal val="visible"/>
                                      </p:to>
                                    </p:set>
                                    <p:anim calcmode="lin" valueType="num">
                                      <p:cBhvr additive="base">
                                        <p:cTn id="62" dur="500" fill="hold"/>
                                        <p:tgtEl>
                                          <p:spTgt spid="57"/>
                                        </p:tgtEl>
                                        <p:attrNameLst>
                                          <p:attrName>ppt_x</p:attrName>
                                        </p:attrNameLst>
                                      </p:cBhvr>
                                      <p:tavLst>
                                        <p:tav tm="0">
                                          <p:val>
                                            <p:strVal val="#ppt_x"/>
                                          </p:val>
                                        </p:tav>
                                        <p:tav tm="100000">
                                          <p:val>
                                            <p:strVal val="#ppt_x"/>
                                          </p:val>
                                        </p:tav>
                                      </p:tavLst>
                                    </p:anim>
                                    <p:anim calcmode="lin" valueType="num">
                                      <p:cBhvr additive="base">
                                        <p:cTn id="63"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60"/>
                                        </p:tgtEl>
                                        <p:attrNameLst>
                                          <p:attrName>style.visibility</p:attrName>
                                        </p:attrNameLst>
                                      </p:cBhvr>
                                      <p:to>
                                        <p:strVal val="visible"/>
                                      </p:to>
                                    </p:set>
                                    <p:anim calcmode="lin" valueType="num">
                                      <p:cBhvr additive="base">
                                        <p:cTn id="68" dur="500" fill="hold"/>
                                        <p:tgtEl>
                                          <p:spTgt spid="60"/>
                                        </p:tgtEl>
                                        <p:attrNameLst>
                                          <p:attrName>ppt_x</p:attrName>
                                        </p:attrNameLst>
                                      </p:cBhvr>
                                      <p:tavLst>
                                        <p:tav tm="0">
                                          <p:val>
                                            <p:strVal val="#ppt_x"/>
                                          </p:val>
                                        </p:tav>
                                        <p:tav tm="100000">
                                          <p:val>
                                            <p:strVal val="#ppt_x"/>
                                          </p:val>
                                        </p:tav>
                                      </p:tavLst>
                                    </p:anim>
                                    <p:anim calcmode="lin" valueType="num">
                                      <p:cBhvr additive="base">
                                        <p:cTn id="69" dur="500" fill="hold"/>
                                        <p:tgtEl>
                                          <p:spTgt spid="60"/>
                                        </p:tgtEl>
                                        <p:attrNameLst>
                                          <p:attrName>ppt_y</p:attrName>
                                        </p:attrNameLst>
                                      </p:cBhvr>
                                      <p:tavLst>
                                        <p:tav tm="0">
                                          <p:val>
                                            <p:strVal val="1+#ppt_h/2"/>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56"/>
                                        </p:tgtEl>
                                        <p:attrNameLst>
                                          <p:attrName>style.visibility</p:attrName>
                                        </p:attrNameLst>
                                      </p:cBhvr>
                                      <p:to>
                                        <p:strVal val="visible"/>
                                      </p:to>
                                    </p:set>
                                    <p:animEffect transition="in" filter="fade">
                                      <p:cBhvr>
                                        <p:cTn id="72" dur="1000"/>
                                        <p:tgtEl>
                                          <p:spTgt spid="56"/>
                                        </p:tgtEl>
                                      </p:cBhvr>
                                    </p:animEffect>
                                    <p:anim calcmode="lin" valueType="num">
                                      <p:cBhvr>
                                        <p:cTn id="73" dur="1000" fill="hold"/>
                                        <p:tgtEl>
                                          <p:spTgt spid="56"/>
                                        </p:tgtEl>
                                        <p:attrNameLst>
                                          <p:attrName>ppt_x</p:attrName>
                                        </p:attrNameLst>
                                      </p:cBhvr>
                                      <p:tavLst>
                                        <p:tav tm="0">
                                          <p:val>
                                            <p:strVal val="#ppt_x"/>
                                          </p:val>
                                        </p:tav>
                                        <p:tav tm="100000">
                                          <p:val>
                                            <p:strVal val="#ppt_x"/>
                                          </p:val>
                                        </p:tav>
                                      </p:tavLst>
                                    </p:anim>
                                    <p:anim calcmode="lin" valueType="num">
                                      <p:cBhvr>
                                        <p:cTn id="74" dur="1000" fill="hold"/>
                                        <p:tgtEl>
                                          <p:spTgt spid="56"/>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52"/>
                                        </p:tgtEl>
                                        <p:attrNameLst>
                                          <p:attrName>style.visibility</p:attrName>
                                        </p:attrNameLst>
                                      </p:cBhvr>
                                      <p:to>
                                        <p:strVal val="visible"/>
                                      </p:to>
                                    </p:set>
                                    <p:animEffect transition="in" filter="fade">
                                      <p:cBhvr>
                                        <p:cTn id="77" dur="1000"/>
                                        <p:tgtEl>
                                          <p:spTgt spid="52"/>
                                        </p:tgtEl>
                                      </p:cBhvr>
                                    </p:animEffect>
                                    <p:anim calcmode="lin" valueType="num">
                                      <p:cBhvr>
                                        <p:cTn id="78" dur="1000" fill="hold"/>
                                        <p:tgtEl>
                                          <p:spTgt spid="52"/>
                                        </p:tgtEl>
                                        <p:attrNameLst>
                                          <p:attrName>ppt_x</p:attrName>
                                        </p:attrNameLst>
                                      </p:cBhvr>
                                      <p:tavLst>
                                        <p:tav tm="0">
                                          <p:val>
                                            <p:strVal val="#ppt_x"/>
                                          </p:val>
                                        </p:tav>
                                        <p:tav tm="100000">
                                          <p:val>
                                            <p:strVal val="#ppt_x"/>
                                          </p:val>
                                        </p:tav>
                                      </p:tavLst>
                                    </p:anim>
                                    <p:anim calcmode="lin" valueType="num">
                                      <p:cBhvr>
                                        <p:cTn id="79"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49" grpId="0" animBg="1"/>
      <p:bldP spid="50" grpId="0"/>
      <p:bldP spid="51" grpId="0"/>
      <p:bldP spid="56" grpId="0" animBg="1"/>
      <p:bldP spid="57" grpId="0"/>
      <p:bldP spid="58" grpId="0" animBg="1"/>
      <p:bldP spid="5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Challenges in Current Approach</a:t>
            </a:r>
          </a:p>
        </p:txBody>
      </p:sp>
      <p:sp>
        <p:nvSpPr>
          <p:cNvPr id="3" name="TextBox 2">
            <a:extLst>
              <a:ext uri="{FF2B5EF4-FFF2-40B4-BE49-F238E27FC236}">
                <a16:creationId xmlns:a16="http://schemas.microsoft.com/office/drawing/2014/main" id="{FC796D8E-6200-6FFF-317A-54B3F37144BC}"/>
              </a:ext>
            </a:extLst>
          </p:cNvPr>
          <p:cNvSpPr txBox="1"/>
          <p:nvPr/>
        </p:nvSpPr>
        <p:spPr>
          <a:xfrm>
            <a:off x="191294" y="837387"/>
            <a:ext cx="11806237" cy="3416320"/>
          </a:xfrm>
          <a:prstGeom prst="rect">
            <a:avLst/>
          </a:prstGeom>
          <a:noFill/>
        </p:spPr>
        <p:txBody>
          <a:bodyPr wrap="square" rtlCol="0">
            <a:spAutoFit/>
          </a:bodyPr>
          <a:lstStyle/>
          <a:p>
            <a:pPr marL="342797" indent="-342797">
              <a:buFontTx/>
              <a:buChar char="-"/>
              <a:defRPr/>
            </a:pPr>
            <a:r>
              <a:rPr lang="en-US" sz="1800" kern="0" dirty="0">
                <a:solidFill>
                  <a:prstClr val="white"/>
                </a:solidFill>
                <a:latin typeface="Segoe UI"/>
              </a:rPr>
              <a:t>Did you notice, that we need to first pass lots of technical details from service key</a:t>
            </a:r>
          </a:p>
          <a:p>
            <a:pPr marL="342797" indent="-342797">
              <a:buFontTx/>
              <a:buChar char="-"/>
              <a:defRPr/>
            </a:pPr>
            <a:r>
              <a:rPr lang="en-IN" sz="1800" kern="0" dirty="0">
                <a:solidFill>
                  <a:prstClr val="white"/>
                </a:solidFill>
                <a:latin typeface="Segoe UI"/>
              </a:rPr>
              <a:t>Pass all the info in correct manner to postman to obtain token</a:t>
            </a:r>
          </a:p>
          <a:p>
            <a:pPr marL="342797" indent="-342797">
              <a:buFontTx/>
              <a:buChar char="-"/>
              <a:defRPr/>
            </a:pPr>
            <a:r>
              <a:rPr lang="en-IN" sz="1800" kern="0" dirty="0">
                <a:solidFill>
                  <a:prstClr val="white"/>
                </a:solidFill>
                <a:latin typeface="Segoe UI"/>
              </a:rPr>
              <a:t>Once the token expired, we need to reobtain again and again</a:t>
            </a:r>
          </a:p>
          <a:p>
            <a:pPr marL="342797" indent="-342797">
              <a:buFontTx/>
              <a:buChar char="-"/>
              <a:defRPr/>
            </a:pPr>
            <a:r>
              <a:rPr lang="en-IN" sz="1800" kern="0" dirty="0">
                <a:solidFill>
                  <a:prstClr val="white"/>
                </a:solidFill>
                <a:latin typeface="Segoe UI"/>
              </a:rPr>
              <a:t>Our </a:t>
            </a:r>
            <a:r>
              <a:rPr lang="en-IN" sz="1800" b="1" kern="0" dirty="0">
                <a:solidFill>
                  <a:prstClr val="white"/>
                </a:solidFill>
                <a:latin typeface="Segoe UI"/>
              </a:rPr>
              <a:t>end user </a:t>
            </a:r>
            <a:r>
              <a:rPr lang="en-IN" sz="1800" kern="0" dirty="0">
                <a:solidFill>
                  <a:prstClr val="white"/>
                </a:solidFill>
                <a:latin typeface="Segoe UI"/>
              </a:rPr>
              <a:t>do not know all this. Automate the XSUAA JWT token processing.</a:t>
            </a:r>
          </a:p>
          <a:p>
            <a:pPr marL="342797" indent="-342797">
              <a:buFontTx/>
              <a:buChar char="-"/>
              <a:defRPr/>
            </a:pPr>
            <a:r>
              <a:rPr lang="en-IN" sz="1800" kern="0" dirty="0">
                <a:solidFill>
                  <a:prstClr val="white"/>
                </a:solidFill>
                <a:latin typeface="Segoe UI"/>
              </a:rPr>
              <a:t>In our app, we will have multiple microservices, like java, sap ui5, node app, </a:t>
            </a:r>
            <a:r>
              <a:rPr lang="en-IN" sz="1800" kern="0" dirty="0" err="1">
                <a:solidFill>
                  <a:prstClr val="white"/>
                </a:solidFill>
                <a:latin typeface="Segoe UI"/>
              </a:rPr>
              <a:t>xsuaa</a:t>
            </a:r>
            <a:r>
              <a:rPr lang="en-IN" sz="1800" kern="0" dirty="0">
                <a:solidFill>
                  <a:prstClr val="white"/>
                </a:solidFill>
                <a:latin typeface="Segoe UI"/>
              </a:rPr>
              <a:t>…</a:t>
            </a:r>
          </a:p>
          <a:p>
            <a:pPr marL="342797" indent="-342797">
              <a:buFontTx/>
              <a:buChar char="-"/>
              <a:defRPr/>
            </a:pPr>
            <a:r>
              <a:rPr lang="en-IN" sz="1800" kern="0" dirty="0">
                <a:solidFill>
                  <a:prstClr val="white"/>
                </a:solidFill>
                <a:latin typeface="Segoe UI"/>
              </a:rPr>
              <a:t>Each service produce one end point e.g. /vendors, /index.html, /customers, they all logically belongs to same app. Will you give 3 </a:t>
            </a:r>
            <a:r>
              <a:rPr lang="en-IN" sz="1800" kern="0" dirty="0" err="1">
                <a:solidFill>
                  <a:prstClr val="white"/>
                </a:solidFill>
                <a:latin typeface="Segoe UI"/>
              </a:rPr>
              <a:t>url</a:t>
            </a:r>
            <a:r>
              <a:rPr lang="en-IN" sz="1800" kern="0" dirty="0">
                <a:solidFill>
                  <a:prstClr val="white"/>
                </a:solidFill>
                <a:latin typeface="Segoe UI"/>
              </a:rPr>
              <a:t> to our user to access these apps?</a:t>
            </a:r>
          </a:p>
          <a:p>
            <a:pPr marL="342797" indent="-342797">
              <a:buFontTx/>
              <a:buChar char="-"/>
              <a:defRPr/>
            </a:pPr>
            <a:r>
              <a:rPr lang="en-IN" sz="1800" kern="0" dirty="0">
                <a:solidFill>
                  <a:prstClr val="white"/>
                </a:solidFill>
                <a:latin typeface="Segoe UI"/>
              </a:rPr>
              <a:t>These microservices also needs to communicate with each other. Provided we give a single end point to access our entire app to end user.</a:t>
            </a:r>
          </a:p>
          <a:p>
            <a:pPr marL="342797" indent="-342797">
              <a:buFontTx/>
              <a:buChar char="-"/>
              <a:defRPr/>
            </a:pPr>
            <a:r>
              <a:rPr lang="en-IN" sz="1800" kern="0" dirty="0">
                <a:solidFill>
                  <a:prstClr val="white"/>
                </a:solidFill>
                <a:latin typeface="Segoe UI"/>
              </a:rPr>
              <a:t>We want to complete redirect mechanism to let user go to login screen, authenticate on IDP and exchange of all the tokens should be seamless behind the scenes.</a:t>
            </a:r>
          </a:p>
          <a:p>
            <a:pPr marL="342797" indent="-342797">
              <a:buFontTx/>
              <a:buChar char="-"/>
              <a:defRPr/>
            </a:pPr>
            <a:r>
              <a:rPr lang="en-IN" sz="1800" kern="0" dirty="0">
                <a:solidFill>
                  <a:prstClr val="white"/>
                </a:solidFill>
                <a:latin typeface="Segoe UI"/>
              </a:rPr>
              <a:t>We need a </a:t>
            </a:r>
            <a:r>
              <a:rPr lang="en-IN" sz="1800" b="1" kern="0" dirty="0">
                <a:solidFill>
                  <a:prstClr val="white"/>
                </a:solidFill>
                <a:latin typeface="Segoe UI"/>
              </a:rPr>
              <a:t>single entry </a:t>
            </a:r>
            <a:r>
              <a:rPr lang="en-IN" sz="1800" kern="0" dirty="0">
                <a:solidFill>
                  <a:prstClr val="white"/>
                </a:solidFill>
                <a:latin typeface="Segoe UI"/>
              </a:rPr>
              <a:t>point for entire app, </a:t>
            </a:r>
            <a:r>
              <a:rPr lang="en-IN" sz="1800" kern="0" dirty="0" err="1">
                <a:solidFill>
                  <a:prstClr val="white"/>
                </a:solidFill>
                <a:latin typeface="Segoe UI"/>
              </a:rPr>
              <a:t>forwardAuth</a:t>
            </a:r>
            <a:r>
              <a:rPr lang="en-IN" sz="1800" kern="0" dirty="0">
                <a:solidFill>
                  <a:prstClr val="white"/>
                </a:solidFill>
                <a:latin typeface="Segoe UI"/>
              </a:rPr>
              <a:t> tokens should be done automatic.</a:t>
            </a:r>
          </a:p>
        </p:txBody>
      </p:sp>
      <p:sp>
        <p:nvSpPr>
          <p:cNvPr id="4" name="Rectangle 3">
            <a:extLst>
              <a:ext uri="{FF2B5EF4-FFF2-40B4-BE49-F238E27FC236}">
                <a16:creationId xmlns:a16="http://schemas.microsoft.com/office/drawing/2014/main" id="{150E049D-A442-373C-AC02-8012B77C7E77}"/>
              </a:ext>
            </a:extLst>
          </p:cNvPr>
          <p:cNvSpPr/>
          <p:nvPr/>
        </p:nvSpPr>
        <p:spPr>
          <a:xfrm>
            <a:off x="3070864" y="4569660"/>
            <a:ext cx="5327204" cy="863871"/>
          </a:xfrm>
          <a:prstGeom prst="rect">
            <a:avLst/>
          </a:prstGeom>
          <a:solidFill>
            <a:srgbClr val="202B50"/>
          </a:solidFill>
          <a:ln w="25400" cap="flat" cmpd="sng" algn="ctr">
            <a:solidFill>
              <a:srgbClr val="202B50">
                <a:shade val="50000"/>
              </a:srgbClr>
            </a:solidFill>
            <a:prstDash val="solid"/>
          </a:ln>
          <a:effectLst/>
        </p:spPr>
        <p:txBody>
          <a:bodyPr rtlCol="0" anchor="ctr"/>
          <a:lstStyle/>
          <a:p>
            <a:pPr algn="ctr">
              <a:defRPr/>
            </a:pPr>
            <a:r>
              <a:rPr lang="en-US" sz="1600" kern="0" dirty="0">
                <a:solidFill>
                  <a:prstClr val="white"/>
                </a:solidFill>
                <a:latin typeface="Segoe UI"/>
              </a:rPr>
              <a:t>Application router</a:t>
            </a:r>
          </a:p>
          <a:p>
            <a:pPr algn="ctr">
              <a:defRPr/>
            </a:pPr>
            <a:r>
              <a:rPr lang="en-US" sz="1600" kern="0" dirty="0">
                <a:solidFill>
                  <a:prstClr val="white"/>
                </a:solidFill>
                <a:latin typeface="Segoe UI"/>
              </a:rPr>
              <a:t>(Provide single entry point, exchange auth token,</a:t>
            </a:r>
          </a:p>
          <a:p>
            <a:pPr algn="ctr">
              <a:defRPr/>
            </a:pPr>
            <a:r>
              <a:rPr lang="en-US" sz="1600" kern="0" dirty="0">
                <a:solidFill>
                  <a:prstClr val="white"/>
                </a:solidFill>
                <a:latin typeface="Segoe UI"/>
              </a:rPr>
              <a:t>Communicate between microservices, like a facade)</a:t>
            </a:r>
          </a:p>
        </p:txBody>
      </p:sp>
      <p:sp>
        <p:nvSpPr>
          <p:cNvPr id="5" name="Smiley Face 4">
            <a:extLst>
              <a:ext uri="{FF2B5EF4-FFF2-40B4-BE49-F238E27FC236}">
                <a16:creationId xmlns:a16="http://schemas.microsoft.com/office/drawing/2014/main" id="{ED52A723-E120-C2D3-AF27-A7F5275D1592}"/>
              </a:ext>
            </a:extLst>
          </p:cNvPr>
          <p:cNvSpPr/>
          <p:nvPr/>
        </p:nvSpPr>
        <p:spPr>
          <a:xfrm>
            <a:off x="551240" y="4569660"/>
            <a:ext cx="575914" cy="503925"/>
          </a:xfrm>
          <a:prstGeom prst="smileyFace">
            <a:avLst/>
          </a:prstGeom>
          <a:solidFill>
            <a:srgbClr val="38C6C6"/>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algn="ctr">
              <a:defRPr/>
            </a:pPr>
            <a:endParaRPr lang="en-US" sz="2399" kern="0" dirty="0">
              <a:solidFill>
                <a:prstClr val="white"/>
              </a:solidFill>
              <a:latin typeface="Segoe UI"/>
            </a:endParaRPr>
          </a:p>
        </p:txBody>
      </p:sp>
      <p:cxnSp>
        <p:nvCxnSpPr>
          <p:cNvPr id="6" name="Connector: Elbow 5">
            <a:extLst>
              <a:ext uri="{FF2B5EF4-FFF2-40B4-BE49-F238E27FC236}">
                <a16:creationId xmlns:a16="http://schemas.microsoft.com/office/drawing/2014/main" id="{4D211C58-732F-B6F2-EA91-BBD27364F9F8}"/>
              </a:ext>
            </a:extLst>
          </p:cNvPr>
          <p:cNvCxnSpPr>
            <a:stCxn id="5" idx="6"/>
            <a:endCxn id="4" idx="1"/>
          </p:cNvCxnSpPr>
          <p:nvPr/>
        </p:nvCxnSpPr>
        <p:spPr>
          <a:xfrm>
            <a:off x="1127154" y="4821622"/>
            <a:ext cx="1943710" cy="179973"/>
          </a:xfrm>
          <a:prstGeom prst="bentConnector3">
            <a:avLst/>
          </a:prstGeom>
          <a:noFill/>
          <a:ln w="9525" cap="flat" cmpd="sng" algn="ctr">
            <a:solidFill>
              <a:schemeClr val="bg1"/>
            </a:solidFill>
            <a:prstDash val="solid"/>
            <a:tailEnd type="triangle"/>
          </a:ln>
          <a:effectLst/>
        </p:spPr>
      </p:cxnSp>
      <p:sp>
        <p:nvSpPr>
          <p:cNvPr id="7" name="TextBox 6">
            <a:extLst>
              <a:ext uri="{FF2B5EF4-FFF2-40B4-BE49-F238E27FC236}">
                <a16:creationId xmlns:a16="http://schemas.microsoft.com/office/drawing/2014/main" id="{B508CAFA-0D77-5FB6-FFEA-74B15D948AC0}"/>
              </a:ext>
            </a:extLst>
          </p:cNvPr>
          <p:cNvSpPr txBox="1"/>
          <p:nvPr/>
        </p:nvSpPr>
        <p:spPr>
          <a:xfrm>
            <a:off x="1551735" y="4506861"/>
            <a:ext cx="1176870" cy="461417"/>
          </a:xfrm>
          <a:prstGeom prst="rect">
            <a:avLst/>
          </a:prstGeom>
          <a:noFill/>
        </p:spPr>
        <p:txBody>
          <a:bodyPr wrap="square" rtlCol="0">
            <a:spAutoFit/>
          </a:bodyPr>
          <a:lstStyle/>
          <a:p>
            <a:pPr>
              <a:defRPr/>
            </a:pPr>
            <a:r>
              <a:rPr lang="en-US" sz="2399" b="1" kern="0" dirty="0" err="1">
                <a:solidFill>
                  <a:prstClr val="white"/>
                </a:solidFill>
                <a:latin typeface="Segoe UI"/>
              </a:rPr>
              <a:t>url</a:t>
            </a:r>
            <a:endParaRPr lang="en-US" sz="2399" b="1" kern="0" dirty="0">
              <a:solidFill>
                <a:prstClr val="white"/>
              </a:solidFill>
              <a:latin typeface="Segoe UI"/>
            </a:endParaRPr>
          </a:p>
        </p:txBody>
      </p:sp>
      <p:sp>
        <p:nvSpPr>
          <p:cNvPr id="8" name="Rectangle 7">
            <a:extLst>
              <a:ext uri="{FF2B5EF4-FFF2-40B4-BE49-F238E27FC236}">
                <a16:creationId xmlns:a16="http://schemas.microsoft.com/office/drawing/2014/main" id="{7A027F3B-16BC-4EBD-1929-1FB9B9D8263A}"/>
              </a:ext>
            </a:extLst>
          </p:cNvPr>
          <p:cNvSpPr/>
          <p:nvPr/>
        </p:nvSpPr>
        <p:spPr>
          <a:xfrm>
            <a:off x="3070863" y="5865466"/>
            <a:ext cx="1655753" cy="647903"/>
          </a:xfrm>
          <a:prstGeom prst="rect">
            <a:avLst/>
          </a:prstGeom>
          <a:solidFill>
            <a:srgbClr val="202B50"/>
          </a:solidFill>
          <a:ln w="25400" cap="flat" cmpd="sng" algn="ctr">
            <a:solidFill>
              <a:srgbClr val="202B50">
                <a:shade val="50000"/>
              </a:srgbClr>
            </a:solidFill>
            <a:prstDash val="solid"/>
          </a:ln>
          <a:effectLst/>
        </p:spPr>
        <p:txBody>
          <a:bodyPr rtlCol="0" anchor="ctr"/>
          <a:lstStyle/>
          <a:p>
            <a:pPr algn="ctr">
              <a:defRPr/>
            </a:pPr>
            <a:r>
              <a:rPr lang="en-US" sz="2000" kern="0" dirty="0">
                <a:solidFill>
                  <a:prstClr val="white"/>
                </a:solidFill>
                <a:latin typeface="Segoe UI"/>
              </a:rPr>
              <a:t>Java</a:t>
            </a:r>
          </a:p>
          <a:p>
            <a:pPr algn="ctr">
              <a:defRPr/>
            </a:pPr>
            <a:r>
              <a:rPr lang="en-US" sz="1800" kern="0" dirty="0">
                <a:solidFill>
                  <a:prstClr val="white"/>
                </a:solidFill>
                <a:latin typeface="Segoe UI"/>
              </a:rPr>
              <a:t>/</a:t>
            </a:r>
            <a:r>
              <a:rPr lang="en-US" sz="1800" kern="0" dirty="0" err="1">
                <a:solidFill>
                  <a:prstClr val="white"/>
                </a:solidFill>
                <a:latin typeface="Segoe UI"/>
              </a:rPr>
              <a:t>Anubhav.svc</a:t>
            </a:r>
            <a:endParaRPr lang="en-US" sz="1800" kern="0" dirty="0">
              <a:solidFill>
                <a:prstClr val="white"/>
              </a:solidFill>
              <a:latin typeface="Segoe UI"/>
            </a:endParaRPr>
          </a:p>
        </p:txBody>
      </p:sp>
      <p:sp>
        <p:nvSpPr>
          <p:cNvPr id="9" name="Rectangle 8">
            <a:extLst>
              <a:ext uri="{FF2B5EF4-FFF2-40B4-BE49-F238E27FC236}">
                <a16:creationId xmlns:a16="http://schemas.microsoft.com/office/drawing/2014/main" id="{BE7A687B-65C1-D483-3BDB-F2A80C69C337}"/>
              </a:ext>
            </a:extLst>
          </p:cNvPr>
          <p:cNvSpPr/>
          <p:nvPr/>
        </p:nvSpPr>
        <p:spPr>
          <a:xfrm>
            <a:off x="4918521" y="5877301"/>
            <a:ext cx="1655753" cy="647903"/>
          </a:xfrm>
          <a:prstGeom prst="rect">
            <a:avLst/>
          </a:prstGeom>
          <a:solidFill>
            <a:srgbClr val="202B50"/>
          </a:solidFill>
          <a:ln w="25400" cap="flat" cmpd="sng" algn="ctr">
            <a:solidFill>
              <a:srgbClr val="202B50">
                <a:shade val="50000"/>
              </a:srgbClr>
            </a:solidFill>
            <a:prstDash val="solid"/>
          </a:ln>
          <a:effectLst/>
        </p:spPr>
        <p:txBody>
          <a:bodyPr rtlCol="0" anchor="ctr"/>
          <a:lstStyle/>
          <a:p>
            <a:pPr algn="ctr">
              <a:defRPr/>
            </a:pPr>
            <a:r>
              <a:rPr lang="en-US" sz="2000" kern="0" dirty="0">
                <a:solidFill>
                  <a:prstClr val="white"/>
                </a:solidFill>
                <a:latin typeface="Segoe UI"/>
              </a:rPr>
              <a:t>UI5 App</a:t>
            </a:r>
          </a:p>
          <a:p>
            <a:pPr algn="ctr">
              <a:defRPr/>
            </a:pPr>
            <a:r>
              <a:rPr lang="en-US" sz="2000" kern="0" dirty="0">
                <a:solidFill>
                  <a:prstClr val="white"/>
                </a:solidFill>
                <a:latin typeface="Segoe UI"/>
              </a:rPr>
              <a:t>/index.html</a:t>
            </a:r>
          </a:p>
        </p:txBody>
      </p:sp>
      <p:sp>
        <p:nvSpPr>
          <p:cNvPr id="10" name="Rectangle 9">
            <a:extLst>
              <a:ext uri="{FF2B5EF4-FFF2-40B4-BE49-F238E27FC236}">
                <a16:creationId xmlns:a16="http://schemas.microsoft.com/office/drawing/2014/main" id="{7735C6B4-D300-0754-D47C-612609044B7E}"/>
              </a:ext>
            </a:extLst>
          </p:cNvPr>
          <p:cNvSpPr/>
          <p:nvPr/>
        </p:nvSpPr>
        <p:spPr>
          <a:xfrm>
            <a:off x="6766179" y="5882708"/>
            <a:ext cx="1655753" cy="647903"/>
          </a:xfrm>
          <a:prstGeom prst="rect">
            <a:avLst/>
          </a:prstGeom>
          <a:solidFill>
            <a:srgbClr val="202B50"/>
          </a:solidFill>
          <a:ln w="25400" cap="flat" cmpd="sng" algn="ctr">
            <a:solidFill>
              <a:srgbClr val="202B50">
                <a:shade val="50000"/>
              </a:srgbClr>
            </a:solidFill>
            <a:prstDash val="solid"/>
          </a:ln>
          <a:effectLst/>
        </p:spPr>
        <p:txBody>
          <a:bodyPr rtlCol="0" anchor="ctr"/>
          <a:lstStyle/>
          <a:p>
            <a:pPr algn="ctr">
              <a:defRPr/>
            </a:pPr>
            <a:r>
              <a:rPr lang="en-US" sz="2000" kern="0" dirty="0">
                <a:solidFill>
                  <a:prstClr val="white"/>
                </a:solidFill>
                <a:latin typeface="Segoe UI"/>
              </a:rPr>
              <a:t>Node</a:t>
            </a:r>
          </a:p>
          <a:p>
            <a:pPr algn="ctr">
              <a:defRPr/>
            </a:pPr>
            <a:r>
              <a:rPr lang="en-US" sz="2000" kern="0" dirty="0">
                <a:solidFill>
                  <a:prstClr val="white"/>
                </a:solidFill>
                <a:latin typeface="Segoe UI"/>
              </a:rPr>
              <a:t>/customer</a:t>
            </a:r>
          </a:p>
        </p:txBody>
      </p:sp>
      <p:sp>
        <p:nvSpPr>
          <p:cNvPr id="11" name="Arrow: U-Turn 10">
            <a:extLst>
              <a:ext uri="{FF2B5EF4-FFF2-40B4-BE49-F238E27FC236}">
                <a16:creationId xmlns:a16="http://schemas.microsoft.com/office/drawing/2014/main" id="{E4B8BD5C-48FD-A35A-0B18-BD7062293ABD}"/>
              </a:ext>
            </a:extLst>
          </p:cNvPr>
          <p:cNvSpPr/>
          <p:nvPr/>
        </p:nvSpPr>
        <p:spPr>
          <a:xfrm>
            <a:off x="4357055" y="5454742"/>
            <a:ext cx="1403790" cy="431935"/>
          </a:xfrm>
          <a:prstGeom prst="uturnArrow">
            <a:avLst/>
          </a:prstGeom>
          <a:solidFill>
            <a:srgbClr val="E1E7F2">
              <a:lumMod val="90000"/>
            </a:srgbClr>
          </a:solidFill>
          <a:ln w="25400" cap="flat" cmpd="sng" algn="ctr">
            <a:solidFill>
              <a:srgbClr val="202B50">
                <a:shade val="50000"/>
              </a:srgbClr>
            </a:solidFill>
            <a:prstDash val="solid"/>
          </a:ln>
          <a:effectLst/>
        </p:spPr>
        <p:txBody>
          <a:bodyPr rtlCol="0" anchor="ctr"/>
          <a:lstStyle/>
          <a:p>
            <a:pPr algn="ctr">
              <a:defRPr/>
            </a:pPr>
            <a:endParaRPr lang="en-US" sz="2000" kern="0">
              <a:solidFill>
                <a:prstClr val="black"/>
              </a:solidFill>
              <a:latin typeface="Segoe UI"/>
            </a:endParaRPr>
          </a:p>
        </p:txBody>
      </p:sp>
      <p:sp>
        <p:nvSpPr>
          <p:cNvPr id="12" name="Arrow: U-Turn 11">
            <a:extLst>
              <a:ext uri="{FF2B5EF4-FFF2-40B4-BE49-F238E27FC236}">
                <a16:creationId xmlns:a16="http://schemas.microsoft.com/office/drawing/2014/main" id="{EF56615D-E0AA-8001-F926-EFE113DA1DC8}"/>
              </a:ext>
            </a:extLst>
          </p:cNvPr>
          <p:cNvSpPr/>
          <p:nvPr/>
        </p:nvSpPr>
        <p:spPr>
          <a:xfrm>
            <a:off x="6394452" y="5458737"/>
            <a:ext cx="1403790" cy="431935"/>
          </a:xfrm>
          <a:prstGeom prst="uturnArrow">
            <a:avLst/>
          </a:prstGeom>
          <a:solidFill>
            <a:srgbClr val="E1E7F2">
              <a:lumMod val="90000"/>
            </a:srgbClr>
          </a:solidFill>
          <a:ln w="25400" cap="flat" cmpd="sng" algn="ctr">
            <a:solidFill>
              <a:srgbClr val="202B50">
                <a:shade val="50000"/>
              </a:srgbClr>
            </a:solidFill>
            <a:prstDash val="solid"/>
          </a:ln>
          <a:effectLst/>
        </p:spPr>
        <p:txBody>
          <a:bodyPr rtlCol="0" anchor="ctr"/>
          <a:lstStyle/>
          <a:p>
            <a:pPr algn="ctr">
              <a:defRPr/>
            </a:pPr>
            <a:endParaRPr lang="en-US" sz="2000" kern="0">
              <a:solidFill>
                <a:prstClr val="black"/>
              </a:solidFill>
              <a:latin typeface="Segoe UI"/>
            </a:endParaRPr>
          </a:p>
        </p:txBody>
      </p:sp>
      <p:sp>
        <p:nvSpPr>
          <p:cNvPr id="13" name="Arrow: U-Turn 12">
            <a:extLst>
              <a:ext uri="{FF2B5EF4-FFF2-40B4-BE49-F238E27FC236}">
                <a16:creationId xmlns:a16="http://schemas.microsoft.com/office/drawing/2014/main" id="{1BB3AC61-254F-0D4F-D268-3CE08494DF47}"/>
              </a:ext>
            </a:extLst>
          </p:cNvPr>
          <p:cNvSpPr/>
          <p:nvPr/>
        </p:nvSpPr>
        <p:spPr>
          <a:xfrm flipH="1">
            <a:off x="3403197" y="5470725"/>
            <a:ext cx="1655753" cy="431935"/>
          </a:xfrm>
          <a:prstGeom prst="uturnArrow">
            <a:avLst/>
          </a:prstGeom>
          <a:solidFill>
            <a:srgbClr val="E1E7F2">
              <a:lumMod val="90000"/>
            </a:srgbClr>
          </a:solidFill>
          <a:ln w="25400" cap="flat" cmpd="sng" algn="ctr">
            <a:solidFill>
              <a:srgbClr val="202B50">
                <a:shade val="50000"/>
              </a:srgbClr>
            </a:solidFill>
            <a:prstDash val="solid"/>
          </a:ln>
          <a:effectLst/>
        </p:spPr>
        <p:txBody>
          <a:bodyPr rtlCol="0" anchor="ctr"/>
          <a:lstStyle/>
          <a:p>
            <a:pPr algn="ctr">
              <a:defRPr/>
            </a:pPr>
            <a:endParaRPr lang="en-US" sz="2000" kern="0">
              <a:solidFill>
                <a:prstClr val="black"/>
              </a:solidFill>
              <a:latin typeface="Segoe UI"/>
            </a:endParaRPr>
          </a:p>
        </p:txBody>
      </p:sp>
      <p:sp>
        <p:nvSpPr>
          <p:cNvPr id="14" name="Arrow: U-Turn 13">
            <a:extLst>
              <a:ext uri="{FF2B5EF4-FFF2-40B4-BE49-F238E27FC236}">
                <a16:creationId xmlns:a16="http://schemas.microsoft.com/office/drawing/2014/main" id="{0A3C6A81-904C-67EA-C3E0-196F54E4957F}"/>
              </a:ext>
            </a:extLst>
          </p:cNvPr>
          <p:cNvSpPr/>
          <p:nvPr/>
        </p:nvSpPr>
        <p:spPr>
          <a:xfrm flipH="1">
            <a:off x="5205592" y="5495173"/>
            <a:ext cx="2132065" cy="431935"/>
          </a:xfrm>
          <a:prstGeom prst="uturnArrow">
            <a:avLst/>
          </a:prstGeom>
          <a:solidFill>
            <a:srgbClr val="E1E7F2">
              <a:lumMod val="90000"/>
            </a:srgbClr>
          </a:solidFill>
          <a:ln w="25400" cap="flat" cmpd="sng" algn="ctr">
            <a:solidFill>
              <a:srgbClr val="202B50">
                <a:shade val="50000"/>
              </a:srgbClr>
            </a:solidFill>
            <a:prstDash val="solid"/>
          </a:ln>
          <a:effectLst/>
        </p:spPr>
        <p:txBody>
          <a:bodyPr rtlCol="0" anchor="ctr"/>
          <a:lstStyle/>
          <a:p>
            <a:pPr algn="ctr">
              <a:defRPr/>
            </a:pPr>
            <a:endParaRPr lang="en-US" sz="2000" kern="0">
              <a:solidFill>
                <a:prstClr val="black"/>
              </a:solidFill>
              <a:latin typeface="Segoe UI"/>
            </a:endParaRPr>
          </a:p>
        </p:txBody>
      </p:sp>
      <p:sp>
        <p:nvSpPr>
          <p:cNvPr id="15" name="Rectangle 14">
            <a:extLst>
              <a:ext uri="{FF2B5EF4-FFF2-40B4-BE49-F238E27FC236}">
                <a16:creationId xmlns:a16="http://schemas.microsoft.com/office/drawing/2014/main" id="{A4F8EA13-DC47-5B7A-30A8-1765E352D908}"/>
              </a:ext>
            </a:extLst>
          </p:cNvPr>
          <p:cNvSpPr/>
          <p:nvPr/>
        </p:nvSpPr>
        <p:spPr>
          <a:xfrm>
            <a:off x="9909842" y="4876096"/>
            <a:ext cx="1727742" cy="594629"/>
          </a:xfrm>
          <a:prstGeom prst="rect">
            <a:avLst/>
          </a:prstGeom>
          <a:solidFill>
            <a:srgbClr val="202B50"/>
          </a:solidFill>
          <a:ln w="25400" cap="flat" cmpd="sng" algn="ctr">
            <a:solidFill>
              <a:srgbClr val="202B50">
                <a:shade val="50000"/>
              </a:srgbClr>
            </a:solidFill>
            <a:prstDash val="solid"/>
          </a:ln>
          <a:effectLst/>
        </p:spPr>
        <p:txBody>
          <a:bodyPr rtlCol="0" anchor="ctr"/>
          <a:lstStyle/>
          <a:p>
            <a:pPr algn="ctr">
              <a:defRPr/>
            </a:pPr>
            <a:r>
              <a:rPr lang="en-US" sz="2399" kern="0" dirty="0">
                <a:solidFill>
                  <a:prstClr val="white"/>
                </a:solidFill>
                <a:latin typeface="Segoe UI"/>
              </a:rPr>
              <a:t>xsuaa</a:t>
            </a:r>
          </a:p>
        </p:txBody>
      </p:sp>
      <p:cxnSp>
        <p:nvCxnSpPr>
          <p:cNvPr id="16" name="Straight Arrow Connector 15">
            <a:extLst>
              <a:ext uri="{FF2B5EF4-FFF2-40B4-BE49-F238E27FC236}">
                <a16:creationId xmlns:a16="http://schemas.microsoft.com/office/drawing/2014/main" id="{60134498-0A01-D1F1-3812-5EB05D8E51B8}"/>
              </a:ext>
            </a:extLst>
          </p:cNvPr>
          <p:cNvCxnSpPr>
            <a:stCxn id="4" idx="3"/>
          </p:cNvCxnSpPr>
          <p:nvPr/>
        </p:nvCxnSpPr>
        <p:spPr>
          <a:xfrm>
            <a:off x="8398068" y="5001595"/>
            <a:ext cx="1511774" cy="0"/>
          </a:xfrm>
          <a:prstGeom prst="straightConnector1">
            <a:avLst/>
          </a:prstGeom>
          <a:noFill/>
          <a:ln w="9525" cap="flat" cmpd="sng" algn="ctr">
            <a:solidFill>
              <a:schemeClr val="bg1"/>
            </a:solidFill>
            <a:prstDash val="solid"/>
            <a:tailEnd type="triangle"/>
          </a:ln>
          <a:effectLst/>
        </p:spPr>
      </p:cxnSp>
      <p:cxnSp>
        <p:nvCxnSpPr>
          <p:cNvPr id="17" name="Straight Arrow Connector 16">
            <a:extLst>
              <a:ext uri="{FF2B5EF4-FFF2-40B4-BE49-F238E27FC236}">
                <a16:creationId xmlns:a16="http://schemas.microsoft.com/office/drawing/2014/main" id="{468F7DE8-70C0-0093-4FE0-0EB19E88027A}"/>
              </a:ext>
            </a:extLst>
          </p:cNvPr>
          <p:cNvCxnSpPr>
            <a:cxnSpLocks/>
            <a:stCxn id="15" idx="1"/>
          </p:cNvCxnSpPr>
          <p:nvPr/>
        </p:nvCxnSpPr>
        <p:spPr>
          <a:xfrm flipH="1">
            <a:off x="8421932" y="5173411"/>
            <a:ext cx="1487910" cy="0"/>
          </a:xfrm>
          <a:prstGeom prst="straightConnector1">
            <a:avLst/>
          </a:prstGeom>
          <a:noFill/>
          <a:ln w="9525" cap="flat" cmpd="sng" algn="ctr">
            <a:solidFill>
              <a:schemeClr val="bg1"/>
            </a:solidFill>
            <a:prstDash val="solid"/>
            <a:tailEnd type="triangle"/>
          </a:ln>
          <a:effectLst/>
        </p:spPr>
      </p:cxnSp>
    </p:spTree>
    <p:extLst>
      <p:ext uri="{BB962C8B-B14F-4D97-AF65-F5344CB8AC3E}">
        <p14:creationId xmlns:p14="http://schemas.microsoft.com/office/powerpoint/2010/main" val="3227290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6" presetClass="entr" presetSubtype="16" fill="hold" grpId="0" nodeType="clickEffect">
                                  <p:stCondLst>
                                    <p:cond delay="0"/>
                                  </p:stCondLst>
                                  <p:childTnLst>
                                    <p:set>
                                      <p:cBhvr>
                                        <p:cTn id="69" dur="1" fill="hold">
                                          <p:stCondLst>
                                            <p:cond delay="0"/>
                                          </p:stCondLst>
                                        </p:cTn>
                                        <p:tgtEl>
                                          <p:spTgt spid="4"/>
                                        </p:tgtEl>
                                        <p:attrNameLst>
                                          <p:attrName>style.visibility</p:attrName>
                                        </p:attrNameLst>
                                      </p:cBhvr>
                                      <p:to>
                                        <p:strVal val="visible"/>
                                      </p:to>
                                    </p:set>
                                    <p:animEffect transition="in" filter="circle(in)">
                                      <p:cBhvr>
                                        <p:cTn id="70" dur="2000"/>
                                        <p:tgtEl>
                                          <p:spTgt spid="4"/>
                                        </p:tgtEl>
                                      </p:cBhvr>
                                    </p:animEffect>
                                  </p:childTnLst>
                                </p:cTn>
                              </p:par>
                              <p:par>
                                <p:cTn id="71" presetID="6" presetClass="entr" presetSubtype="16" fill="hold" grpId="0" nodeType="withEffect">
                                  <p:stCondLst>
                                    <p:cond delay="0"/>
                                  </p:stCondLst>
                                  <p:childTnLst>
                                    <p:set>
                                      <p:cBhvr>
                                        <p:cTn id="72" dur="1" fill="hold">
                                          <p:stCondLst>
                                            <p:cond delay="0"/>
                                          </p:stCondLst>
                                        </p:cTn>
                                        <p:tgtEl>
                                          <p:spTgt spid="5"/>
                                        </p:tgtEl>
                                        <p:attrNameLst>
                                          <p:attrName>style.visibility</p:attrName>
                                        </p:attrNameLst>
                                      </p:cBhvr>
                                      <p:to>
                                        <p:strVal val="visible"/>
                                      </p:to>
                                    </p:set>
                                    <p:animEffect transition="in" filter="circle(in)">
                                      <p:cBhvr>
                                        <p:cTn id="73" dur="2000"/>
                                        <p:tgtEl>
                                          <p:spTgt spid="5"/>
                                        </p:tgtEl>
                                      </p:cBhvr>
                                    </p:animEffect>
                                  </p:childTnLst>
                                </p:cTn>
                              </p:par>
                              <p:par>
                                <p:cTn id="74" presetID="6" presetClass="entr" presetSubtype="16" fill="hold" nodeType="withEffect">
                                  <p:stCondLst>
                                    <p:cond delay="0"/>
                                  </p:stCondLst>
                                  <p:childTnLst>
                                    <p:set>
                                      <p:cBhvr>
                                        <p:cTn id="75" dur="1" fill="hold">
                                          <p:stCondLst>
                                            <p:cond delay="0"/>
                                          </p:stCondLst>
                                        </p:cTn>
                                        <p:tgtEl>
                                          <p:spTgt spid="6"/>
                                        </p:tgtEl>
                                        <p:attrNameLst>
                                          <p:attrName>style.visibility</p:attrName>
                                        </p:attrNameLst>
                                      </p:cBhvr>
                                      <p:to>
                                        <p:strVal val="visible"/>
                                      </p:to>
                                    </p:set>
                                    <p:animEffect transition="in" filter="circle(in)">
                                      <p:cBhvr>
                                        <p:cTn id="76" dur="2000"/>
                                        <p:tgtEl>
                                          <p:spTgt spid="6"/>
                                        </p:tgtEl>
                                      </p:cBhvr>
                                    </p:animEffect>
                                  </p:childTnLst>
                                </p:cTn>
                              </p:par>
                              <p:par>
                                <p:cTn id="77" presetID="6" presetClass="entr" presetSubtype="16" fill="hold" grpId="0" nodeType="withEffect">
                                  <p:stCondLst>
                                    <p:cond delay="0"/>
                                  </p:stCondLst>
                                  <p:childTnLst>
                                    <p:set>
                                      <p:cBhvr>
                                        <p:cTn id="78" dur="1" fill="hold">
                                          <p:stCondLst>
                                            <p:cond delay="0"/>
                                          </p:stCondLst>
                                        </p:cTn>
                                        <p:tgtEl>
                                          <p:spTgt spid="7"/>
                                        </p:tgtEl>
                                        <p:attrNameLst>
                                          <p:attrName>style.visibility</p:attrName>
                                        </p:attrNameLst>
                                      </p:cBhvr>
                                      <p:to>
                                        <p:strVal val="visible"/>
                                      </p:to>
                                    </p:set>
                                    <p:animEffect transition="in" filter="circle(in)">
                                      <p:cBhvr>
                                        <p:cTn id="79" dur="2000"/>
                                        <p:tgtEl>
                                          <p:spTgt spid="7"/>
                                        </p:tgtEl>
                                      </p:cBhvr>
                                    </p:animEffect>
                                  </p:childTnLst>
                                </p:cTn>
                              </p:par>
                              <p:par>
                                <p:cTn id="80" presetID="6" presetClass="entr" presetSubtype="16" fill="hold" grpId="0" nodeType="with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circle(in)">
                                      <p:cBhvr>
                                        <p:cTn id="82" dur="2000"/>
                                        <p:tgtEl>
                                          <p:spTgt spid="8"/>
                                        </p:tgtEl>
                                      </p:cBhvr>
                                    </p:animEffect>
                                  </p:childTnLst>
                                </p:cTn>
                              </p:par>
                              <p:par>
                                <p:cTn id="83" presetID="6" presetClass="entr" presetSubtype="16"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circle(in)">
                                      <p:cBhvr>
                                        <p:cTn id="85" dur="2000"/>
                                        <p:tgtEl>
                                          <p:spTgt spid="9"/>
                                        </p:tgtEl>
                                      </p:cBhvr>
                                    </p:animEffect>
                                  </p:childTnLst>
                                </p:cTn>
                              </p:par>
                              <p:par>
                                <p:cTn id="86" presetID="6" presetClass="entr" presetSubtype="16" fill="hold" grpId="0" nodeType="withEffect">
                                  <p:stCondLst>
                                    <p:cond delay="0"/>
                                  </p:stCondLst>
                                  <p:childTnLst>
                                    <p:set>
                                      <p:cBhvr>
                                        <p:cTn id="87" dur="1" fill="hold">
                                          <p:stCondLst>
                                            <p:cond delay="0"/>
                                          </p:stCondLst>
                                        </p:cTn>
                                        <p:tgtEl>
                                          <p:spTgt spid="10"/>
                                        </p:tgtEl>
                                        <p:attrNameLst>
                                          <p:attrName>style.visibility</p:attrName>
                                        </p:attrNameLst>
                                      </p:cBhvr>
                                      <p:to>
                                        <p:strVal val="visible"/>
                                      </p:to>
                                    </p:set>
                                    <p:animEffect transition="in" filter="circle(in)">
                                      <p:cBhvr>
                                        <p:cTn id="88" dur="2000"/>
                                        <p:tgtEl>
                                          <p:spTgt spid="10"/>
                                        </p:tgtEl>
                                      </p:cBhvr>
                                    </p:animEffect>
                                  </p:childTnLst>
                                </p:cTn>
                              </p:par>
                              <p:par>
                                <p:cTn id="89" presetID="6" presetClass="entr" presetSubtype="16" fill="hold" grpId="0" nodeType="withEffect">
                                  <p:stCondLst>
                                    <p:cond delay="0"/>
                                  </p:stCondLst>
                                  <p:childTnLst>
                                    <p:set>
                                      <p:cBhvr>
                                        <p:cTn id="90" dur="1" fill="hold">
                                          <p:stCondLst>
                                            <p:cond delay="0"/>
                                          </p:stCondLst>
                                        </p:cTn>
                                        <p:tgtEl>
                                          <p:spTgt spid="11"/>
                                        </p:tgtEl>
                                        <p:attrNameLst>
                                          <p:attrName>style.visibility</p:attrName>
                                        </p:attrNameLst>
                                      </p:cBhvr>
                                      <p:to>
                                        <p:strVal val="visible"/>
                                      </p:to>
                                    </p:set>
                                    <p:animEffect transition="in" filter="circle(in)">
                                      <p:cBhvr>
                                        <p:cTn id="91" dur="2000"/>
                                        <p:tgtEl>
                                          <p:spTgt spid="11"/>
                                        </p:tgtEl>
                                      </p:cBhvr>
                                    </p:animEffect>
                                  </p:childTnLst>
                                </p:cTn>
                              </p:par>
                              <p:par>
                                <p:cTn id="92" presetID="6" presetClass="entr" presetSubtype="16" fill="hold" grpId="0" nodeType="withEffect">
                                  <p:stCondLst>
                                    <p:cond delay="0"/>
                                  </p:stCondLst>
                                  <p:childTnLst>
                                    <p:set>
                                      <p:cBhvr>
                                        <p:cTn id="93" dur="1" fill="hold">
                                          <p:stCondLst>
                                            <p:cond delay="0"/>
                                          </p:stCondLst>
                                        </p:cTn>
                                        <p:tgtEl>
                                          <p:spTgt spid="12"/>
                                        </p:tgtEl>
                                        <p:attrNameLst>
                                          <p:attrName>style.visibility</p:attrName>
                                        </p:attrNameLst>
                                      </p:cBhvr>
                                      <p:to>
                                        <p:strVal val="visible"/>
                                      </p:to>
                                    </p:set>
                                    <p:animEffect transition="in" filter="circle(in)">
                                      <p:cBhvr>
                                        <p:cTn id="94" dur="2000"/>
                                        <p:tgtEl>
                                          <p:spTgt spid="12"/>
                                        </p:tgtEl>
                                      </p:cBhvr>
                                    </p:animEffect>
                                  </p:childTnLst>
                                </p:cTn>
                              </p:par>
                              <p:par>
                                <p:cTn id="95" presetID="6" presetClass="entr" presetSubtype="16" fill="hold" grpId="0" nodeType="withEffect">
                                  <p:stCondLst>
                                    <p:cond delay="0"/>
                                  </p:stCondLst>
                                  <p:childTnLst>
                                    <p:set>
                                      <p:cBhvr>
                                        <p:cTn id="96" dur="1" fill="hold">
                                          <p:stCondLst>
                                            <p:cond delay="0"/>
                                          </p:stCondLst>
                                        </p:cTn>
                                        <p:tgtEl>
                                          <p:spTgt spid="13"/>
                                        </p:tgtEl>
                                        <p:attrNameLst>
                                          <p:attrName>style.visibility</p:attrName>
                                        </p:attrNameLst>
                                      </p:cBhvr>
                                      <p:to>
                                        <p:strVal val="visible"/>
                                      </p:to>
                                    </p:set>
                                    <p:animEffect transition="in" filter="circle(in)">
                                      <p:cBhvr>
                                        <p:cTn id="97" dur="2000"/>
                                        <p:tgtEl>
                                          <p:spTgt spid="13"/>
                                        </p:tgtEl>
                                      </p:cBhvr>
                                    </p:animEffect>
                                  </p:childTnLst>
                                </p:cTn>
                              </p:par>
                              <p:par>
                                <p:cTn id="98" presetID="6" presetClass="entr" presetSubtype="16" fill="hold" grpId="0" nodeType="withEffect">
                                  <p:stCondLst>
                                    <p:cond delay="0"/>
                                  </p:stCondLst>
                                  <p:childTnLst>
                                    <p:set>
                                      <p:cBhvr>
                                        <p:cTn id="99" dur="1" fill="hold">
                                          <p:stCondLst>
                                            <p:cond delay="0"/>
                                          </p:stCondLst>
                                        </p:cTn>
                                        <p:tgtEl>
                                          <p:spTgt spid="14"/>
                                        </p:tgtEl>
                                        <p:attrNameLst>
                                          <p:attrName>style.visibility</p:attrName>
                                        </p:attrNameLst>
                                      </p:cBhvr>
                                      <p:to>
                                        <p:strVal val="visible"/>
                                      </p:to>
                                    </p:set>
                                    <p:animEffect transition="in" filter="circle(in)">
                                      <p:cBhvr>
                                        <p:cTn id="100" dur="2000"/>
                                        <p:tgtEl>
                                          <p:spTgt spid="14"/>
                                        </p:tgtEl>
                                      </p:cBhvr>
                                    </p:animEffect>
                                  </p:childTnLst>
                                </p:cTn>
                              </p:par>
                              <p:par>
                                <p:cTn id="101" presetID="6" presetClass="entr" presetSubtype="16" fill="hold" grpId="0" nodeType="withEffect">
                                  <p:stCondLst>
                                    <p:cond delay="0"/>
                                  </p:stCondLst>
                                  <p:childTnLst>
                                    <p:set>
                                      <p:cBhvr>
                                        <p:cTn id="102" dur="1" fill="hold">
                                          <p:stCondLst>
                                            <p:cond delay="0"/>
                                          </p:stCondLst>
                                        </p:cTn>
                                        <p:tgtEl>
                                          <p:spTgt spid="15"/>
                                        </p:tgtEl>
                                        <p:attrNameLst>
                                          <p:attrName>style.visibility</p:attrName>
                                        </p:attrNameLst>
                                      </p:cBhvr>
                                      <p:to>
                                        <p:strVal val="visible"/>
                                      </p:to>
                                    </p:set>
                                    <p:animEffect transition="in" filter="circle(in)">
                                      <p:cBhvr>
                                        <p:cTn id="103" dur="2000"/>
                                        <p:tgtEl>
                                          <p:spTgt spid="15"/>
                                        </p:tgtEl>
                                      </p:cBhvr>
                                    </p:animEffect>
                                  </p:childTnLst>
                                </p:cTn>
                              </p:par>
                              <p:par>
                                <p:cTn id="104" presetID="6" presetClass="entr" presetSubtype="16" fill="hold" nodeType="withEffect">
                                  <p:stCondLst>
                                    <p:cond delay="0"/>
                                  </p:stCondLst>
                                  <p:childTnLst>
                                    <p:set>
                                      <p:cBhvr>
                                        <p:cTn id="105" dur="1" fill="hold">
                                          <p:stCondLst>
                                            <p:cond delay="0"/>
                                          </p:stCondLst>
                                        </p:cTn>
                                        <p:tgtEl>
                                          <p:spTgt spid="16"/>
                                        </p:tgtEl>
                                        <p:attrNameLst>
                                          <p:attrName>style.visibility</p:attrName>
                                        </p:attrNameLst>
                                      </p:cBhvr>
                                      <p:to>
                                        <p:strVal val="visible"/>
                                      </p:to>
                                    </p:set>
                                    <p:animEffect transition="in" filter="circle(in)">
                                      <p:cBhvr>
                                        <p:cTn id="106" dur="2000"/>
                                        <p:tgtEl>
                                          <p:spTgt spid="16"/>
                                        </p:tgtEl>
                                      </p:cBhvr>
                                    </p:animEffect>
                                  </p:childTnLst>
                                </p:cTn>
                              </p:par>
                              <p:par>
                                <p:cTn id="107" presetID="6" presetClass="entr" presetSubtype="16" fill="hold" nodeType="withEffect">
                                  <p:stCondLst>
                                    <p:cond delay="0"/>
                                  </p:stCondLst>
                                  <p:childTnLst>
                                    <p:set>
                                      <p:cBhvr>
                                        <p:cTn id="108" dur="1" fill="hold">
                                          <p:stCondLst>
                                            <p:cond delay="0"/>
                                          </p:stCondLst>
                                        </p:cTn>
                                        <p:tgtEl>
                                          <p:spTgt spid="17"/>
                                        </p:tgtEl>
                                        <p:attrNameLst>
                                          <p:attrName>style.visibility</p:attrName>
                                        </p:attrNameLst>
                                      </p:cBhvr>
                                      <p:to>
                                        <p:strVal val="visible"/>
                                      </p:to>
                                    </p:set>
                                    <p:animEffect transition="in" filter="circle(in)">
                                      <p:cBhvr>
                                        <p:cTn id="109"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p:bldP spid="8" grpId="0" animBg="1"/>
      <p:bldP spid="9" grpId="0" animBg="1"/>
      <p:bldP spid="10" grpId="0" animBg="1"/>
      <p:bldP spid="11" grpId="0" animBg="1"/>
      <p:bldP spid="12" grpId="0" animBg="1"/>
      <p:bldP spid="13" grpId="0" animBg="1"/>
      <p:bldP spid="14" grpId="0" animBg="1"/>
      <p:bldP spid="1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Introduction to App Router</a:t>
            </a:r>
          </a:p>
        </p:txBody>
      </p:sp>
      <p:sp>
        <p:nvSpPr>
          <p:cNvPr id="3" name="TextBox 2">
            <a:extLst>
              <a:ext uri="{FF2B5EF4-FFF2-40B4-BE49-F238E27FC236}">
                <a16:creationId xmlns:a16="http://schemas.microsoft.com/office/drawing/2014/main" id="{DA9125C8-EE73-BED6-16B3-BB424E7483AB}"/>
              </a:ext>
            </a:extLst>
          </p:cNvPr>
          <p:cNvSpPr txBox="1"/>
          <p:nvPr/>
        </p:nvSpPr>
        <p:spPr>
          <a:xfrm>
            <a:off x="161034" y="909378"/>
            <a:ext cx="11806237" cy="4521599"/>
          </a:xfrm>
          <a:prstGeom prst="rect">
            <a:avLst/>
          </a:prstGeom>
          <a:noFill/>
        </p:spPr>
        <p:txBody>
          <a:bodyPr wrap="square" rtlCol="0">
            <a:spAutoFit/>
          </a:bodyPr>
          <a:lstStyle/>
          <a:p>
            <a:pPr marL="342797" indent="-342797" defTabSz="1218621">
              <a:buFont typeface="Arial" panose="020B0604020202020204" pitchFamily="34" charset="0"/>
              <a:buChar char="•"/>
            </a:pPr>
            <a:r>
              <a:rPr lang="en-US" sz="2399" dirty="0">
                <a:solidFill>
                  <a:prstClr val="white"/>
                </a:solidFill>
                <a:latin typeface="Segoe UI"/>
              </a:rPr>
              <a:t>It is a Node JS Application </a:t>
            </a:r>
          </a:p>
          <a:p>
            <a:pPr marL="342797" indent="-342797" defTabSz="1218621">
              <a:buFont typeface="Arial" panose="020B0604020202020204" pitchFamily="34" charset="0"/>
              <a:buChar char="•"/>
            </a:pPr>
            <a:r>
              <a:rPr lang="en-US" sz="2399" dirty="0">
                <a:solidFill>
                  <a:prstClr val="white"/>
                </a:solidFill>
                <a:latin typeface="Segoe UI"/>
              </a:rPr>
              <a:t>It is used to automate the process of authentication, authorization with XSUAA to do token exchange</a:t>
            </a:r>
          </a:p>
          <a:p>
            <a:pPr marL="342797" indent="-342797" defTabSz="1218621">
              <a:buFont typeface="Arial" panose="020B0604020202020204" pitchFamily="34" charset="0"/>
              <a:buChar char="•"/>
            </a:pPr>
            <a:r>
              <a:rPr lang="en-US" sz="2399" dirty="0">
                <a:solidFill>
                  <a:prstClr val="white"/>
                </a:solidFill>
                <a:latin typeface="Segoe UI"/>
              </a:rPr>
              <a:t>It sits in the middle of IDP and XSUAA, it will redirect the request to our microservice to xsuaa, and eventually to </a:t>
            </a:r>
            <a:r>
              <a:rPr lang="en-US" sz="2399" dirty="0" err="1">
                <a:solidFill>
                  <a:prstClr val="white"/>
                </a:solidFill>
                <a:latin typeface="Segoe UI"/>
              </a:rPr>
              <a:t>idp</a:t>
            </a:r>
            <a:endParaRPr lang="en-US" sz="2399" dirty="0">
              <a:solidFill>
                <a:prstClr val="white"/>
              </a:solidFill>
              <a:latin typeface="Segoe UI"/>
            </a:endParaRPr>
          </a:p>
          <a:p>
            <a:pPr marL="342797" indent="-342797" defTabSz="1218621">
              <a:buFont typeface="Arial" panose="020B0604020202020204" pitchFamily="34" charset="0"/>
              <a:buChar char="•"/>
            </a:pPr>
            <a:r>
              <a:rPr lang="en-US" sz="2399" dirty="0">
                <a:solidFill>
                  <a:prstClr val="white"/>
                </a:solidFill>
                <a:latin typeface="Segoe UI"/>
              </a:rPr>
              <a:t>IDP sends the login screen to the user, user authenticates, which is taken to XSUAA, XSUAA issues JWT Token, this JWT token is presented to </a:t>
            </a:r>
            <a:r>
              <a:rPr lang="en-US" sz="2399" dirty="0" err="1">
                <a:solidFill>
                  <a:prstClr val="white"/>
                </a:solidFill>
                <a:latin typeface="Segoe UI"/>
              </a:rPr>
              <a:t>api</a:t>
            </a:r>
            <a:r>
              <a:rPr lang="en-US" sz="2399" dirty="0">
                <a:solidFill>
                  <a:prstClr val="white"/>
                </a:solidFill>
                <a:latin typeface="Segoe UI"/>
              </a:rPr>
              <a:t> end points</a:t>
            </a:r>
          </a:p>
          <a:p>
            <a:pPr marL="342797" indent="-342797" defTabSz="1218621">
              <a:buFont typeface="Arial" panose="020B0604020202020204" pitchFamily="34" charset="0"/>
              <a:buChar char="•"/>
            </a:pPr>
            <a:r>
              <a:rPr lang="en-US" sz="2399" dirty="0">
                <a:solidFill>
                  <a:prstClr val="white"/>
                </a:solidFill>
                <a:latin typeface="Segoe UI"/>
              </a:rPr>
              <a:t>App Router takes the JWT token from XSUAA and gives it to our microservices and even exchange this token to multiple microservices inside</a:t>
            </a:r>
          </a:p>
          <a:p>
            <a:pPr marL="342797" indent="-342797" defTabSz="1218621">
              <a:buFont typeface="Arial" panose="020B0604020202020204" pitchFamily="34" charset="0"/>
              <a:buChar char="•"/>
            </a:pPr>
            <a:r>
              <a:rPr lang="en-US" sz="2399" dirty="0">
                <a:solidFill>
                  <a:prstClr val="white"/>
                </a:solidFill>
                <a:latin typeface="Segoe UI"/>
              </a:rPr>
              <a:t>It Serves as a single entry point for the entire app.</a:t>
            </a:r>
          </a:p>
          <a:p>
            <a:pPr marL="342797" indent="-342797" defTabSz="1218621">
              <a:buFont typeface="Arial" panose="020B0604020202020204" pitchFamily="34" charset="0"/>
              <a:buChar char="•"/>
            </a:pPr>
            <a:r>
              <a:rPr lang="en-IN" sz="2399" dirty="0">
                <a:solidFill>
                  <a:prstClr val="white"/>
                </a:solidFill>
                <a:latin typeface="Segoe UI"/>
              </a:rPr>
              <a:t>To tell app router about our multiple microservices so that it can re-direct, we need to create a configuration file named as </a:t>
            </a:r>
            <a:r>
              <a:rPr lang="en-IN" sz="2399" b="1" dirty="0" err="1">
                <a:solidFill>
                  <a:prstClr val="white"/>
                </a:solidFill>
                <a:latin typeface="Segoe UI"/>
              </a:rPr>
              <a:t>xs-app.json</a:t>
            </a:r>
            <a:r>
              <a:rPr lang="en-IN" sz="2399" dirty="0">
                <a:solidFill>
                  <a:prstClr val="white"/>
                </a:solidFill>
                <a:latin typeface="Segoe UI"/>
              </a:rPr>
              <a:t> which contains the details.</a:t>
            </a:r>
          </a:p>
        </p:txBody>
      </p:sp>
    </p:spTree>
    <p:extLst>
      <p:ext uri="{BB962C8B-B14F-4D97-AF65-F5344CB8AC3E}">
        <p14:creationId xmlns:p14="http://schemas.microsoft.com/office/powerpoint/2010/main" val="3070561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Real World Example</a:t>
            </a:r>
          </a:p>
        </p:txBody>
      </p:sp>
      <p:sp>
        <p:nvSpPr>
          <p:cNvPr id="3" name="Rectangle 2">
            <a:extLst>
              <a:ext uri="{FF2B5EF4-FFF2-40B4-BE49-F238E27FC236}">
                <a16:creationId xmlns:a16="http://schemas.microsoft.com/office/drawing/2014/main" id="{C2EA533E-B375-495B-C297-1E34514386FD}"/>
              </a:ext>
            </a:extLst>
          </p:cNvPr>
          <p:cNvSpPr/>
          <p:nvPr/>
        </p:nvSpPr>
        <p:spPr>
          <a:xfrm>
            <a:off x="10028249" y="2829492"/>
            <a:ext cx="1943710" cy="57591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21"/>
            <a:r>
              <a:rPr lang="en-US" sz="2399" dirty="0">
                <a:solidFill>
                  <a:prstClr val="white"/>
                </a:solidFill>
                <a:latin typeface="Segoe UI"/>
              </a:rPr>
              <a:t>Loan</a:t>
            </a:r>
          </a:p>
        </p:txBody>
      </p:sp>
      <p:sp>
        <p:nvSpPr>
          <p:cNvPr id="4" name="Rectangle 3">
            <a:extLst>
              <a:ext uri="{FF2B5EF4-FFF2-40B4-BE49-F238E27FC236}">
                <a16:creationId xmlns:a16="http://schemas.microsoft.com/office/drawing/2014/main" id="{6936DB1B-5BB2-1C6B-1C9A-FD527662AD3B}"/>
              </a:ext>
            </a:extLst>
          </p:cNvPr>
          <p:cNvSpPr/>
          <p:nvPr/>
        </p:nvSpPr>
        <p:spPr>
          <a:xfrm>
            <a:off x="10028249" y="3464823"/>
            <a:ext cx="1943710" cy="57591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21"/>
            <a:r>
              <a:rPr lang="en-US" sz="2399" dirty="0">
                <a:solidFill>
                  <a:prstClr val="white"/>
                </a:solidFill>
                <a:latin typeface="Segoe UI"/>
              </a:rPr>
              <a:t>Credit Card</a:t>
            </a:r>
          </a:p>
        </p:txBody>
      </p:sp>
      <p:sp>
        <p:nvSpPr>
          <p:cNvPr id="5" name="Rectangle 4">
            <a:extLst>
              <a:ext uri="{FF2B5EF4-FFF2-40B4-BE49-F238E27FC236}">
                <a16:creationId xmlns:a16="http://schemas.microsoft.com/office/drawing/2014/main" id="{579C15EF-FC9E-DC26-ADB2-5A8A7913CF1E}"/>
              </a:ext>
            </a:extLst>
          </p:cNvPr>
          <p:cNvSpPr/>
          <p:nvPr/>
        </p:nvSpPr>
        <p:spPr>
          <a:xfrm>
            <a:off x="10028249" y="4100153"/>
            <a:ext cx="1943710" cy="57591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21"/>
            <a:r>
              <a:rPr lang="en-US" sz="2399" dirty="0">
                <a:solidFill>
                  <a:prstClr val="white"/>
                </a:solidFill>
                <a:latin typeface="Segoe UI"/>
              </a:rPr>
              <a:t>Deposit</a:t>
            </a:r>
          </a:p>
        </p:txBody>
      </p:sp>
      <p:sp>
        <p:nvSpPr>
          <p:cNvPr id="6" name="Rectangle 5">
            <a:extLst>
              <a:ext uri="{FF2B5EF4-FFF2-40B4-BE49-F238E27FC236}">
                <a16:creationId xmlns:a16="http://schemas.microsoft.com/office/drawing/2014/main" id="{92356AC6-451F-9EFC-F182-E64D4AF591B1}"/>
              </a:ext>
            </a:extLst>
          </p:cNvPr>
          <p:cNvSpPr/>
          <p:nvPr/>
        </p:nvSpPr>
        <p:spPr>
          <a:xfrm>
            <a:off x="10053820" y="4735484"/>
            <a:ext cx="1943710" cy="57591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21"/>
            <a:r>
              <a:rPr lang="en-US" sz="2399" dirty="0">
                <a:solidFill>
                  <a:prstClr val="white"/>
                </a:solidFill>
                <a:latin typeface="Segoe UI"/>
              </a:rPr>
              <a:t>Draft/Cheque</a:t>
            </a:r>
          </a:p>
        </p:txBody>
      </p:sp>
      <p:sp>
        <p:nvSpPr>
          <p:cNvPr id="7" name="Rectangle 6">
            <a:extLst>
              <a:ext uri="{FF2B5EF4-FFF2-40B4-BE49-F238E27FC236}">
                <a16:creationId xmlns:a16="http://schemas.microsoft.com/office/drawing/2014/main" id="{BD111B6E-46C2-C252-ED42-B0E715054D58}"/>
              </a:ext>
            </a:extLst>
          </p:cNvPr>
          <p:cNvSpPr/>
          <p:nvPr/>
        </p:nvSpPr>
        <p:spPr>
          <a:xfrm>
            <a:off x="10053964" y="5366291"/>
            <a:ext cx="1943710" cy="57591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21"/>
            <a:r>
              <a:rPr lang="en-US" sz="2399" dirty="0">
                <a:solidFill>
                  <a:prstClr val="white"/>
                </a:solidFill>
                <a:latin typeface="Segoe UI"/>
              </a:rPr>
              <a:t>FD</a:t>
            </a:r>
          </a:p>
        </p:txBody>
      </p:sp>
      <p:sp>
        <p:nvSpPr>
          <p:cNvPr id="8" name="Rectangle 7">
            <a:extLst>
              <a:ext uri="{FF2B5EF4-FFF2-40B4-BE49-F238E27FC236}">
                <a16:creationId xmlns:a16="http://schemas.microsoft.com/office/drawing/2014/main" id="{6F713BAD-A756-CE90-30A2-C455D59C0ACA}"/>
              </a:ext>
            </a:extLst>
          </p:cNvPr>
          <p:cNvSpPr/>
          <p:nvPr/>
        </p:nvSpPr>
        <p:spPr>
          <a:xfrm>
            <a:off x="10053820" y="6020613"/>
            <a:ext cx="1943710" cy="57591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21"/>
            <a:r>
              <a:rPr lang="en-US" sz="2399" dirty="0">
                <a:solidFill>
                  <a:prstClr val="white"/>
                </a:solidFill>
                <a:latin typeface="Segoe UI"/>
              </a:rPr>
              <a:t>Locker</a:t>
            </a:r>
          </a:p>
        </p:txBody>
      </p:sp>
      <p:pic>
        <p:nvPicPr>
          <p:cNvPr id="9" name="Picture 8" descr="Icon&#10;&#10;Description automatically generated">
            <a:extLst>
              <a:ext uri="{FF2B5EF4-FFF2-40B4-BE49-F238E27FC236}">
                <a16:creationId xmlns:a16="http://schemas.microsoft.com/office/drawing/2014/main" id="{070111FB-6C2D-B285-7982-7544388F4519}"/>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37645" y="1353879"/>
            <a:ext cx="1083615" cy="1083615"/>
          </a:xfrm>
          <a:prstGeom prst="rect">
            <a:avLst/>
          </a:prstGeom>
          <a:ln>
            <a:solidFill>
              <a:schemeClr val="bg1"/>
            </a:solidFill>
          </a:ln>
        </p:spPr>
      </p:pic>
      <p:sp>
        <p:nvSpPr>
          <p:cNvPr id="10" name="TextBox 9">
            <a:extLst>
              <a:ext uri="{FF2B5EF4-FFF2-40B4-BE49-F238E27FC236}">
                <a16:creationId xmlns:a16="http://schemas.microsoft.com/office/drawing/2014/main" id="{1DC93980-FD63-3685-BA93-DA4037E2A56F}"/>
              </a:ext>
            </a:extLst>
          </p:cNvPr>
          <p:cNvSpPr txBox="1"/>
          <p:nvPr/>
        </p:nvSpPr>
        <p:spPr>
          <a:xfrm>
            <a:off x="335272" y="1032062"/>
            <a:ext cx="1295806" cy="338466"/>
          </a:xfrm>
          <a:prstGeom prst="rect">
            <a:avLst/>
          </a:prstGeom>
          <a:noFill/>
          <a:ln>
            <a:solidFill>
              <a:schemeClr val="bg1"/>
            </a:solidFill>
          </a:ln>
        </p:spPr>
        <p:txBody>
          <a:bodyPr wrap="square" rtlCol="0">
            <a:spAutoFit/>
          </a:bodyPr>
          <a:lstStyle/>
          <a:p>
            <a:pPr defTabSz="1218621"/>
            <a:r>
              <a:rPr lang="en-US" sz="1600" b="1" dirty="0">
                <a:solidFill>
                  <a:prstClr val="white"/>
                </a:solidFill>
                <a:latin typeface="Segoe UI"/>
              </a:rPr>
              <a:t>Customer</a:t>
            </a:r>
          </a:p>
        </p:txBody>
      </p:sp>
      <p:cxnSp>
        <p:nvCxnSpPr>
          <p:cNvPr id="11" name="Straight Arrow Connector 10">
            <a:extLst>
              <a:ext uri="{FF2B5EF4-FFF2-40B4-BE49-F238E27FC236}">
                <a16:creationId xmlns:a16="http://schemas.microsoft.com/office/drawing/2014/main" id="{4957B6AB-C7CA-2A1B-233F-9F9C7D532060}"/>
              </a:ext>
            </a:extLst>
          </p:cNvPr>
          <p:cNvCxnSpPr>
            <a:cxnSpLocks/>
          </p:cNvCxnSpPr>
          <p:nvPr/>
        </p:nvCxnSpPr>
        <p:spPr>
          <a:xfrm flipV="1">
            <a:off x="1455662" y="1629270"/>
            <a:ext cx="4169229"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Icon&#10;&#10;Description automatically generated">
            <a:extLst>
              <a:ext uri="{FF2B5EF4-FFF2-40B4-BE49-F238E27FC236}">
                <a16:creationId xmlns:a16="http://schemas.microsoft.com/office/drawing/2014/main" id="{4B0383D5-7DD1-02CF-EEBC-88D4D498629D}"/>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flipH="1">
            <a:off x="5590487" y="1235015"/>
            <a:ext cx="1655753" cy="2289552"/>
          </a:xfrm>
          <a:prstGeom prst="rect">
            <a:avLst/>
          </a:prstGeom>
          <a:ln>
            <a:solidFill>
              <a:schemeClr val="bg1"/>
            </a:solidFill>
          </a:ln>
        </p:spPr>
      </p:pic>
      <p:sp>
        <p:nvSpPr>
          <p:cNvPr id="13" name="Oval 12">
            <a:extLst>
              <a:ext uri="{FF2B5EF4-FFF2-40B4-BE49-F238E27FC236}">
                <a16:creationId xmlns:a16="http://schemas.microsoft.com/office/drawing/2014/main" id="{82548D8D-B1BC-D516-A585-B01B1881E525}"/>
              </a:ext>
            </a:extLst>
          </p:cNvPr>
          <p:cNvSpPr/>
          <p:nvPr/>
        </p:nvSpPr>
        <p:spPr>
          <a:xfrm>
            <a:off x="2710918" y="1407464"/>
            <a:ext cx="431935" cy="42797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21"/>
            <a:r>
              <a:rPr lang="en-US" sz="2399" dirty="0">
                <a:solidFill>
                  <a:prstClr val="white"/>
                </a:solidFill>
                <a:latin typeface="Segoe UI"/>
              </a:rPr>
              <a:t>1</a:t>
            </a:r>
          </a:p>
        </p:txBody>
      </p:sp>
      <p:cxnSp>
        <p:nvCxnSpPr>
          <p:cNvPr id="14" name="Straight Arrow Connector 13">
            <a:extLst>
              <a:ext uri="{FF2B5EF4-FFF2-40B4-BE49-F238E27FC236}">
                <a16:creationId xmlns:a16="http://schemas.microsoft.com/office/drawing/2014/main" id="{4B39DA18-89FF-2842-5B78-64BDA3DF7C96}"/>
              </a:ext>
            </a:extLst>
          </p:cNvPr>
          <p:cNvCxnSpPr/>
          <p:nvPr/>
        </p:nvCxnSpPr>
        <p:spPr>
          <a:xfrm flipH="1">
            <a:off x="1455660" y="1773247"/>
            <a:ext cx="4134827"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descr="A picture containing text, parking, machine, meter&#10;&#10;Description automatically generated">
            <a:extLst>
              <a:ext uri="{FF2B5EF4-FFF2-40B4-BE49-F238E27FC236}">
                <a16:creationId xmlns:a16="http://schemas.microsoft.com/office/drawing/2014/main" id="{BBC0DADA-D9A2-DA21-95E2-18E03C3AFF15}"/>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3824" y="3730119"/>
            <a:ext cx="1711332" cy="1231691"/>
          </a:xfrm>
          <a:prstGeom prst="rect">
            <a:avLst/>
          </a:prstGeom>
          <a:ln>
            <a:solidFill>
              <a:schemeClr val="bg1"/>
            </a:solidFill>
          </a:ln>
        </p:spPr>
      </p:pic>
      <p:sp>
        <p:nvSpPr>
          <p:cNvPr id="16" name="TextBox 15">
            <a:extLst>
              <a:ext uri="{FF2B5EF4-FFF2-40B4-BE49-F238E27FC236}">
                <a16:creationId xmlns:a16="http://schemas.microsoft.com/office/drawing/2014/main" id="{D38F7EAB-F03E-4A39-6E1E-14A442C77DC0}"/>
              </a:ext>
            </a:extLst>
          </p:cNvPr>
          <p:cNvSpPr txBox="1"/>
          <p:nvPr/>
        </p:nvSpPr>
        <p:spPr>
          <a:xfrm>
            <a:off x="1331345" y="6857107"/>
            <a:ext cx="9526138" cy="230772"/>
          </a:xfrm>
          <a:prstGeom prst="rect">
            <a:avLst/>
          </a:prstGeom>
          <a:noFill/>
          <a:ln>
            <a:solidFill>
              <a:schemeClr val="bg1"/>
            </a:solidFill>
          </a:ln>
        </p:spPr>
        <p:txBody>
          <a:bodyPr wrap="square" rtlCol="0">
            <a:spAutoFit/>
          </a:bodyPr>
          <a:lstStyle/>
          <a:p>
            <a:pPr defTabSz="1218621"/>
            <a:r>
              <a:rPr lang="en-US" sz="900">
                <a:solidFill>
                  <a:prstClr val="black"/>
                </a:solidFill>
                <a:latin typeface="Segoe UI"/>
                <a:hlinkClick r:id="rId7" tooltip="https://www.flickr.com/photos/jeepersmedia/14765960308/"/>
              </a:rPr>
              <a:t>This Photo</a:t>
            </a:r>
            <a:r>
              <a:rPr lang="en-US" sz="900">
                <a:solidFill>
                  <a:prstClr val="black"/>
                </a:solidFill>
                <a:latin typeface="Segoe UI"/>
              </a:rPr>
              <a:t> by Unknown Author is licensed under </a:t>
            </a:r>
            <a:r>
              <a:rPr lang="en-US" sz="900">
                <a:solidFill>
                  <a:prstClr val="black"/>
                </a:solidFill>
                <a:latin typeface="Segoe UI"/>
                <a:hlinkClick r:id="rId8" tooltip="https://creativecommons.org/licenses/by/3.0/"/>
              </a:rPr>
              <a:t>CC BY</a:t>
            </a:r>
            <a:endParaRPr lang="en-US" sz="900">
              <a:solidFill>
                <a:prstClr val="black"/>
              </a:solidFill>
              <a:latin typeface="Segoe UI"/>
            </a:endParaRPr>
          </a:p>
        </p:txBody>
      </p:sp>
      <p:cxnSp>
        <p:nvCxnSpPr>
          <p:cNvPr id="17" name="Straight Arrow Connector 16">
            <a:extLst>
              <a:ext uri="{FF2B5EF4-FFF2-40B4-BE49-F238E27FC236}">
                <a16:creationId xmlns:a16="http://schemas.microsoft.com/office/drawing/2014/main" id="{B5A2B9F5-841F-1EDB-859C-2C5C4A5C5C4D}"/>
              </a:ext>
            </a:extLst>
          </p:cNvPr>
          <p:cNvCxnSpPr>
            <a:stCxn id="9" idx="2"/>
            <a:endCxn id="15" idx="0"/>
          </p:cNvCxnSpPr>
          <p:nvPr/>
        </p:nvCxnSpPr>
        <p:spPr>
          <a:xfrm>
            <a:off x="879453" y="2437494"/>
            <a:ext cx="10038" cy="129262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F985EF3C-623F-4F13-28C8-8E3CB3B1508E}"/>
              </a:ext>
            </a:extLst>
          </p:cNvPr>
          <p:cNvSpPr/>
          <p:nvPr/>
        </p:nvSpPr>
        <p:spPr>
          <a:xfrm>
            <a:off x="33824" y="5714346"/>
            <a:ext cx="1711332" cy="403741"/>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21"/>
            <a:r>
              <a:rPr lang="en-US" sz="2399" dirty="0">
                <a:solidFill>
                  <a:prstClr val="white"/>
                </a:solidFill>
                <a:latin typeface="Segoe UI"/>
              </a:rPr>
              <a:t>*******</a:t>
            </a:r>
          </a:p>
        </p:txBody>
      </p:sp>
      <p:cxnSp>
        <p:nvCxnSpPr>
          <p:cNvPr id="19" name="Straight Arrow Connector 18">
            <a:extLst>
              <a:ext uri="{FF2B5EF4-FFF2-40B4-BE49-F238E27FC236}">
                <a16:creationId xmlns:a16="http://schemas.microsoft.com/office/drawing/2014/main" id="{07E0C267-9B09-10B0-9791-36B97BFC1EBE}"/>
              </a:ext>
            </a:extLst>
          </p:cNvPr>
          <p:cNvCxnSpPr>
            <a:stCxn id="15" idx="2"/>
            <a:endCxn id="18" idx="0"/>
          </p:cNvCxnSpPr>
          <p:nvPr/>
        </p:nvCxnSpPr>
        <p:spPr>
          <a:xfrm>
            <a:off x="889490" y="4961810"/>
            <a:ext cx="0" cy="75253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21E8ADA-FBDB-0223-EDFA-0297C75D10B6}"/>
              </a:ext>
            </a:extLst>
          </p:cNvPr>
          <p:cNvCxnSpPr/>
          <p:nvPr/>
        </p:nvCxnSpPr>
        <p:spPr>
          <a:xfrm flipV="1">
            <a:off x="695218" y="4961811"/>
            <a:ext cx="0" cy="69243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AC01570-9A95-69A1-4B28-816A639DDD18}"/>
              </a:ext>
            </a:extLst>
          </p:cNvPr>
          <p:cNvCxnSpPr/>
          <p:nvPr/>
        </p:nvCxnSpPr>
        <p:spPr>
          <a:xfrm flipV="1">
            <a:off x="695218" y="2379793"/>
            <a:ext cx="0" cy="135032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C261E608-4361-CED8-02D4-02A054BCDE60}"/>
              </a:ext>
            </a:extLst>
          </p:cNvPr>
          <p:cNvSpPr/>
          <p:nvPr/>
        </p:nvSpPr>
        <p:spPr>
          <a:xfrm>
            <a:off x="767208" y="2822672"/>
            <a:ext cx="431935" cy="42797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21"/>
            <a:r>
              <a:rPr lang="en-US" sz="2399" dirty="0">
                <a:solidFill>
                  <a:prstClr val="white"/>
                </a:solidFill>
                <a:latin typeface="Segoe UI"/>
              </a:rPr>
              <a:t>2</a:t>
            </a:r>
          </a:p>
        </p:txBody>
      </p:sp>
      <p:sp>
        <p:nvSpPr>
          <p:cNvPr id="23" name="Oval 22">
            <a:extLst>
              <a:ext uri="{FF2B5EF4-FFF2-40B4-BE49-F238E27FC236}">
                <a16:creationId xmlns:a16="http://schemas.microsoft.com/office/drawing/2014/main" id="{B82C6420-EF79-3831-013D-B5E561219E1F}"/>
              </a:ext>
            </a:extLst>
          </p:cNvPr>
          <p:cNvSpPr/>
          <p:nvPr/>
        </p:nvSpPr>
        <p:spPr>
          <a:xfrm>
            <a:off x="767208" y="5069624"/>
            <a:ext cx="431935" cy="42797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21"/>
            <a:r>
              <a:rPr lang="en-US" sz="2399" dirty="0">
                <a:solidFill>
                  <a:prstClr val="white"/>
                </a:solidFill>
                <a:latin typeface="Segoe UI"/>
              </a:rPr>
              <a:t>3</a:t>
            </a:r>
          </a:p>
        </p:txBody>
      </p:sp>
      <p:sp>
        <p:nvSpPr>
          <p:cNvPr id="24" name="Oval 23">
            <a:extLst>
              <a:ext uri="{FF2B5EF4-FFF2-40B4-BE49-F238E27FC236}">
                <a16:creationId xmlns:a16="http://schemas.microsoft.com/office/drawing/2014/main" id="{6FC0A25E-C437-DE46-D027-B5EEDF3E96D1}"/>
              </a:ext>
            </a:extLst>
          </p:cNvPr>
          <p:cNvSpPr/>
          <p:nvPr/>
        </p:nvSpPr>
        <p:spPr>
          <a:xfrm>
            <a:off x="353831" y="2497591"/>
            <a:ext cx="431935" cy="42797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21"/>
            <a:r>
              <a:rPr lang="en-US" sz="2399" dirty="0">
                <a:solidFill>
                  <a:prstClr val="white"/>
                </a:solidFill>
                <a:latin typeface="Segoe UI"/>
              </a:rPr>
              <a:t>4</a:t>
            </a:r>
          </a:p>
        </p:txBody>
      </p:sp>
      <p:cxnSp>
        <p:nvCxnSpPr>
          <p:cNvPr id="25" name="Straight Arrow Connector 24">
            <a:extLst>
              <a:ext uri="{FF2B5EF4-FFF2-40B4-BE49-F238E27FC236}">
                <a16:creationId xmlns:a16="http://schemas.microsoft.com/office/drawing/2014/main" id="{809305B0-C4D4-BBB5-2BA2-513DB9C20447}"/>
              </a:ext>
            </a:extLst>
          </p:cNvPr>
          <p:cNvCxnSpPr>
            <a:cxnSpLocks/>
          </p:cNvCxnSpPr>
          <p:nvPr/>
        </p:nvCxnSpPr>
        <p:spPr>
          <a:xfrm flipV="1">
            <a:off x="1455662" y="2157385"/>
            <a:ext cx="4169229"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9FEABC96-1E27-2553-2C0E-81F675867AD1}"/>
              </a:ext>
            </a:extLst>
          </p:cNvPr>
          <p:cNvSpPr/>
          <p:nvPr/>
        </p:nvSpPr>
        <p:spPr>
          <a:xfrm>
            <a:off x="2710918" y="1935578"/>
            <a:ext cx="431935" cy="42797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21"/>
            <a:r>
              <a:rPr lang="en-US" sz="2399" dirty="0">
                <a:solidFill>
                  <a:prstClr val="white"/>
                </a:solidFill>
                <a:latin typeface="Segoe UI"/>
              </a:rPr>
              <a:t>5</a:t>
            </a:r>
          </a:p>
        </p:txBody>
      </p:sp>
      <p:cxnSp>
        <p:nvCxnSpPr>
          <p:cNvPr id="27" name="Straight Arrow Connector 26">
            <a:extLst>
              <a:ext uri="{FF2B5EF4-FFF2-40B4-BE49-F238E27FC236}">
                <a16:creationId xmlns:a16="http://schemas.microsoft.com/office/drawing/2014/main" id="{98E5881B-F0FD-D913-199F-D4A478F6245D}"/>
              </a:ext>
            </a:extLst>
          </p:cNvPr>
          <p:cNvCxnSpPr/>
          <p:nvPr/>
        </p:nvCxnSpPr>
        <p:spPr>
          <a:xfrm flipH="1">
            <a:off x="1455660" y="2301362"/>
            <a:ext cx="4134827"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8" name="Diamond 27">
            <a:extLst>
              <a:ext uri="{FF2B5EF4-FFF2-40B4-BE49-F238E27FC236}">
                <a16:creationId xmlns:a16="http://schemas.microsoft.com/office/drawing/2014/main" id="{FA6C84D5-C8B3-EF20-9779-10988BAB0E5E}"/>
              </a:ext>
            </a:extLst>
          </p:cNvPr>
          <p:cNvSpPr/>
          <p:nvPr/>
        </p:nvSpPr>
        <p:spPr>
          <a:xfrm>
            <a:off x="3565018" y="4106792"/>
            <a:ext cx="503925" cy="441663"/>
          </a:xfrm>
          <a:prstGeom prst="diamond">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21"/>
            <a:endParaRPr lang="en-US" sz="2399">
              <a:solidFill>
                <a:prstClr val="white"/>
              </a:solidFill>
              <a:latin typeface="Segoe UI"/>
            </a:endParaRPr>
          </a:p>
        </p:txBody>
      </p:sp>
      <p:cxnSp>
        <p:nvCxnSpPr>
          <p:cNvPr id="29" name="Connector: Elbow 28">
            <a:extLst>
              <a:ext uri="{FF2B5EF4-FFF2-40B4-BE49-F238E27FC236}">
                <a16:creationId xmlns:a16="http://schemas.microsoft.com/office/drawing/2014/main" id="{D03073B4-532F-029D-E7D7-E8DC1BE72DA2}"/>
              </a:ext>
            </a:extLst>
          </p:cNvPr>
          <p:cNvCxnSpPr>
            <a:cxnSpLocks/>
          </p:cNvCxnSpPr>
          <p:nvPr/>
        </p:nvCxnSpPr>
        <p:spPr>
          <a:xfrm rot="5400000">
            <a:off x="3636952" y="1572099"/>
            <a:ext cx="821397" cy="4673208"/>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0" name="Picture 29" descr="A picture containing text&#10;&#10;Description automatically generated">
            <a:extLst>
              <a:ext uri="{FF2B5EF4-FFF2-40B4-BE49-F238E27FC236}">
                <a16:creationId xmlns:a16="http://schemas.microsoft.com/office/drawing/2014/main" id="{610ED705-5F91-9684-7A85-131C1315877B}"/>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3257768" y="1999585"/>
            <a:ext cx="431936" cy="559744"/>
          </a:xfrm>
          <a:prstGeom prst="rect">
            <a:avLst/>
          </a:prstGeom>
          <a:ln>
            <a:solidFill>
              <a:schemeClr val="bg1"/>
            </a:solidFill>
          </a:ln>
        </p:spPr>
      </p:pic>
      <p:pic>
        <p:nvPicPr>
          <p:cNvPr id="31" name="Picture 30" descr="A picture containing text&#10;&#10;Description automatically generated">
            <a:extLst>
              <a:ext uri="{FF2B5EF4-FFF2-40B4-BE49-F238E27FC236}">
                <a16:creationId xmlns:a16="http://schemas.microsoft.com/office/drawing/2014/main" id="{9D09D388-92C2-4B3D-2938-BA9ADE40A1D3}"/>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93550" y="2799284"/>
            <a:ext cx="431936" cy="559744"/>
          </a:xfrm>
          <a:prstGeom prst="rect">
            <a:avLst/>
          </a:prstGeom>
          <a:ln>
            <a:solidFill>
              <a:schemeClr val="bg1"/>
            </a:solidFill>
          </a:ln>
        </p:spPr>
      </p:pic>
      <p:sp>
        <p:nvSpPr>
          <p:cNvPr id="32" name="TextBox 31">
            <a:extLst>
              <a:ext uri="{FF2B5EF4-FFF2-40B4-BE49-F238E27FC236}">
                <a16:creationId xmlns:a16="http://schemas.microsoft.com/office/drawing/2014/main" id="{6D4978EF-301C-D1F9-60A5-32128B305C89}"/>
              </a:ext>
            </a:extLst>
          </p:cNvPr>
          <p:cNvSpPr txBox="1"/>
          <p:nvPr/>
        </p:nvSpPr>
        <p:spPr>
          <a:xfrm>
            <a:off x="4210611" y="4038269"/>
            <a:ext cx="2604637" cy="307697"/>
          </a:xfrm>
          <a:prstGeom prst="rect">
            <a:avLst/>
          </a:prstGeom>
          <a:noFill/>
          <a:ln>
            <a:noFill/>
          </a:ln>
        </p:spPr>
        <p:txBody>
          <a:bodyPr wrap="square" rtlCol="0">
            <a:spAutoFit/>
          </a:bodyPr>
          <a:lstStyle/>
          <a:p>
            <a:pPr defTabSz="1218621"/>
            <a:r>
              <a:rPr lang="en-US" sz="1400" b="1" dirty="0">
                <a:solidFill>
                  <a:prstClr val="white"/>
                </a:solidFill>
                <a:latin typeface="Segoe UI"/>
              </a:rPr>
              <a:t>Validate, trust</a:t>
            </a:r>
          </a:p>
        </p:txBody>
      </p:sp>
      <p:cxnSp>
        <p:nvCxnSpPr>
          <p:cNvPr id="33" name="Connector: Elbow 32">
            <a:extLst>
              <a:ext uri="{FF2B5EF4-FFF2-40B4-BE49-F238E27FC236}">
                <a16:creationId xmlns:a16="http://schemas.microsoft.com/office/drawing/2014/main" id="{6BCB7C48-AB34-D89B-8A58-C1CFCFF03C7A}"/>
              </a:ext>
            </a:extLst>
          </p:cNvPr>
          <p:cNvCxnSpPr>
            <a:cxnSpLocks/>
            <a:endCxn id="8" idx="1"/>
          </p:cNvCxnSpPr>
          <p:nvPr/>
        </p:nvCxnSpPr>
        <p:spPr>
          <a:xfrm>
            <a:off x="1415111" y="2541519"/>
            <a:ext cx="8638710" cy="3767051"/>
          </a:xfrm>
          <a:prstGeom prst="bentConnector3">
            <a:avLst>
              <a:gd name="adj1" fmla="val 2030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F9ADEEA6-DAB4-08D6-6030-E0AC8755794A}"/>
              </a:ext>
            </a:extLst>
          </p:cNvPr>
          <p:cNvSpPr/>
          <p:nvPr/>
        </p:nvSpPr>
        <p:spPr>
          <a:xfrm>
            <a:off x="5698471" y="4035271"/>
            <a:ext cx="431935" cy="42797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21"/>
            <a:r>
              <a:rPr lang="en-US" sz="2399" dirty="0">
                <a:solidFill>
                  <a:prstClr val="white"/>
                </a:solidFill>
                <a:latin typeface="Segoe UI"/>
              </a:rPr>
              <a:t>6</a:t>
            </a:r>
          </a:p>
        </p:txBody>
      </p:sp>
      <p:sp>
        <p:nvSpPr>
          <p:cNvPr id="35" name="Oval 34">
            <a:extLst>
              <a:ext uri="{FF2B5EF4-FFF2-40B4-BE49-F238E27FC236}">
                <a16:creationId xmlns:a16="http://schemas.microsoft.com/office/drawing/2014/main" id="{C5E616A7-4B52-402C-9497-6CF8B4621C2A}"/>
              </a:ext>
            </a:extLst>
          </p:cNvPr>
          <p:cNvSpPr/>
          <p:nvPr/>
        </p:nvSpPr>
        <p:spPr>
          <a:xfrm>
            <a:off x="6168285" y="6017074"/>
            <a:ext cx="431935" cy="42797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21"/>
            <a:r>
              <a:rPr lang="en-US" sz="2399" dirty="0">
                <a:solidFill>
                  <a:prstClr val="white"/>
                </a:solidFill>
                <a:latin typeface="Segoe UI"/>
              </a:rPr>
              <a:t>7</a:t>
            </a:r>
          </a:p>
        </p:txBody>
      </p:sp>
      <mc:AlternateContent xmlns:mc="http://schemas.openxmlformats.org/markup-compatibility/2006" xmlns:p14="http://schemas.microsoft.com/office/powerpoint/2010/main">
        <mc:Choice Requires="p14">
          <p:contentPart p14:bwMode="auto" r:id="rId11">
            <p14:nvContentPartPr>
              <p14:cNvPr id="87" name="Ink 86">
                <a:extLst>
                  <a:ext uri="{FF2B5EF4-FFF2-40B4-BE49-F238E27FC236}">
                    <a16:creationId xmlns:a16="http://schemas.microsoft.com/office/drawing/2014/main" id="{8EBD12E5-9E62-431B-3017-422731D97512}"/>
                  </a:ext>
                </a:extLst>
              </p14:cNvPr>
              <p14:cNvContentPartPr/>
              <p14:nvPr/>
            </p14:nvContentPartPr>
            <p14:xfrm>
              <a:off x="5551848" y="1753881"/>
              <a:ext cx="43909" cy="33111"/>
            </p14:xfrm>
          </p:contentPart>
        </mc:Choice>
        <mc:Fallback xmlns="">
          <p:pic>
            <p:nvPicPr>
              <p:cNvPr id="87" name="Ink 86">
                <a:extLst>
                  <a:ext uri="{FF2B5EF4-FFF2-40B4-BE49-F238E27FC236}">
                    <a16:creationId xmlns:a16="http://schemas.microsoft.com/office/drawing/2014/main" id="{8EBD12E5-9E62-431B-3017-422731D97512}"/>
                  </a:ext>
                </a:extLst>
              </p:cNvPr>
              <p:cNvPicPr/>
              <p:nvPr/>
            </p:nvPicPr>
            <p:blipFill>
              <a:blip r:embed="rId12"/>
              <a:stretch>
                <a:fillRect/>
              </a:stretch>
            </p:blipFill>
            <p:spPr>
              <a:xfrm>
                <a:off x="5542923" y="1744883"/>
                <a:ext cx="61401" cy="50746"/>
              </a:xfrm>
              <a:prstGeom prst="rect">
                <a:avLst/>
              </a:prstGeom>
            </p:spPr>
          </p:pic>
        </mc:Fallback>
      </mc:AlternateContent>
    </p:spTree>
    <p:extLst>
      <p:ext uri="{BB962C8B-B14F-4D97-AF65-F5344CB8AC3E}">
        <p14:creationId xmlns:p14="http://schemas.microsoft.com/office/powerpoint/2010/main" val="3011134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4F904-4406-686B-3203-C9A6C59895F5}"/>
              </a:ext>
            </a:extLst>
          </p:cNvPr>
          <p:cNvSpPr>
            <a:spLocks noGrp="1"/>
          </p:cNvSpPr>
          <p:nvPr>
            <p:ph type="title"/>
          </p:nvPr>
        </p:nvSpPr>
        <p:spPr/>
        <p:txBody>
          <a:bodyPr/>
          <a:lstStyle/>
          <a:p>
            <a:r>
              <a:rPr lang="en-US" dirty="0"/>
              <a:t>Hands on: App Router</a:t>
            </a:r>
          </a:p>
        </p:txBody>
      </p:sp>
      <p:sp>
        <p:nvSpPr>
          <p:cNvPr id="3" name="TextBox 2">
            <a:extLst>
              <a:ext uri="{FF2B5EF4-FFF2-40B4-BE49-F238E27FC236}">
                <a16:creationId xmlns:a16="http://schemas.microsoft.com/office/drawing/2014/main" id="{68BB9971-F9C7-F277-4BC3-F454E1F97CC9}"/>
              </a:ext>
            </a:extLst>
          </p:cNvPr>
          <p:cNvSpPr txBox="1"/>
          <p:nvPr/>
        </p:nvSpPr>
        <p:spPr>
          <a:xfrm>
            <a:off x="191294" y="1053357"/>
            <a:ext cx="11590269" cy="1199944"/>
          </a:xfrm>
          <a:prstGeom prst="rect">
            <a:avLst/>
          </a:prstGeom>
          <a:noFill/>
        </p:spPr>
        <p:txBody>
          <a:bodyPr wrap="square" rtlCol="0">
            <a:spAutoFit/>
          </a:bodyPr>
          <a:lstStyle/>
          <a:p>
            <a:pPr defTabSz="1218621"/>
            <a:r>
              <a:rPr lang="en-US" sz="2399" dirty="0">
                <a:solidFill>
                  <a:prstClr val="white"/>
                </a:solidFill>
                <a:latin typeface="Segoe UI"/>
              </a:rPr>
              <a:t>Solution:</a:t>
            </a:r>
          </a:p>
          <a:p>
            <a:pPr defTabSz="1218621"/>
            <a:r>
              <a:rPr lang="en-US" sz="2399" dirty="0">
                <a:solidFill>
                  <a:prstClr val="white"/>
                </a:solidFill>
                <a:latin typeface="Segoe UI"/>
                <a:hlinkClick r:id="rId2"/>
              </a:rPr>
              <a:t>https://github.com/soyuztechnologies/SAP_BTP_Training_8Hr_Per_Day/blob/master/Day%204/mycapapp/app/xs-app.json</a:t>
            </a:r>
            <a:endParaRPr lang="en-US" sz="2399" dirty="0">
              <a:solidFill>
                <a:prstClr val="white"/>
              </a:solidFill>
              <a:latin typeface="Segoe UI"/>
            </a:endParaRPr>
          </a:p>
        </p:txBody>
      </p:sp>
      <p:pic>
        <p:nvPicPr>
          <p:cNvPr id="3074" name="Picture 2" descr="SAP Cloud Platform Backend service: Tutorial [26]: App Router (3): route to  Backend service | SAP Blogs">
            <a:extLst>
              <a:ext uri="{FF2B5EF4-FFF2-40B4-BE49-F238E27FC236}">
                <a16:creationId xmlns:a16="http://schemas.microsoft.com/office/drawing/2014/main" id="{4B83CEFD-EBF6-A6F3-77E8-E6278356DA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8822" y="2506215"/>
            <a:ext cx="4942188" cy="3809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9938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A6B13-7298-B544-9A77-5838167B1933}"/>
              </a:ext>
            </a:extLst>
          </p:cNvPr>
          <p:cNvSpPr>
            <a:spLocks noGrp="1"/>
          </p:cNvSpPr>
          <p:nvPr>
            <p:ph type="title"/>
          </p:nvPr>
        </p:nvSpPr>
        <p:spPr/>
        <p:txBody>
          <a:bodyPr/>
          <a:lstStyle/>
          <a:p>
            <a:r>
              <a:rPr lang="en-US" dirty="0"/>
              <a:t>Hands on : Deploy Application to BTP</a:t>
            </a:r>
          </a:p>
        </p:txBody>
      </p:sp>
      <p:sp>
        <p:nvSpPr>
          <p:cNvPr id="3" name="TextBox 2">
            <a:extLst>
              <a:ext uri="{FF2B5EF4-FFF2-40B4-BE49-F238E27FC236}">
                <a16:creationId xmlns:a16="http://schemas.microsoft.com/office/drawing/2014/main" id="{1053F5FD-357B-99A8-2332-5472EA19C266}"/>
              </a:ext>
            </a:extLst>
          </p:cNvPr>
          <p:cNvSpPr txBox="1"/>
          <p:nvPr/>
        </p:nvSpPr>
        <p:spPr>
          <a:xfrm>
            <a:off x="189757" y="771025"/>
            <a:ext cx="11809312" cy="6001643"/>
          </a:xfrm>
          <a:prstGeom prst="rect">
            <a:avLst/>
          </a:prstGeom>
          <a:noFill/>
        </p:spPr>
        <p:txBody>
          <a:bodyPr wrap="square" rtlCol="0">
            <a:spAutoFit/>
          </a:bodyPr>
          <a:lstStyle/>
          <a:p>
            <a:pPr marL="457200" indent="-457200">
              <a:buAutoNum type="arabicPeriod"/>
            </a:pPr>
            <a:r>
              <a:rPr lang="en-US" sz="2000" dirty="0">
                <a:solidFill>
                  <a:schemeClr val="bg1"/>
                </a:solidFill>
              </a:rPr>
              <a:t>First add the </a:t>
            </a:r>
            <a:r>
              <a:rPr lang="en-US" sz="2000" dirty="0" err="1">
                <a:solidFill>
                  <a:schemeClr val="bg1"/>
                </a:solidFill>
              </a:rPr>
              <a:t>mta.yaml</a:t>
            </a:r>
            <a:r>
              <a:rPr lang="en-US" sz="2000" dirty="0">
                <a:solidFill>
                  <a:schemeClr val="bg1"/>
                </a:solidFill>
              </a:rPr>
              <a:t> file, MTA – multi-target application which is an advance version of </a:t>
            </a:r>
            <a:r>
              <a:rPr lang="en-US" sz="2000" dirty="0" err="1">
                <a:solidFill>
                  <a:schemeClr val="bg1"/>
                </a:solidFill>
              </a:rPr>
              <a:t>manifest.yml</a:t>
            </a:r>
            <a:r>
              <a:rPr lang="en-US" sz="2000" dirty="0">
                <a:solidFill>
                  <a:schemeClr val="bg1"/>
                </a:solidFill>
              </a:rPr>
              <a:t> file which we used in past.</a:t>
            </a:r>
          </a:p>
          <a:p>
            <a:pPr marL="457200" indent="-457200">
              <a:buAutoNum type="arabicPeriod"/>
            </a:pPr>
            <a:r>
              <a:rPr lang="en-US" sz="2000" dirty="0">
                <a:solidFill>
                  <a:schemeClr val="bg1"/>
                </a:solidFill>
              </a:rPr>
              <a:t>We use SAP provided CLI for MTA, this is pre-installed in BAS, tool is called </a:t>
            </a:r>
            <a:r>
              <a:rPr lang="en-US" sz="2000" b="1" dirty="0" err="1">
                <a:solidFill>
                  <a:schemeClr val="bg1"/>
                </a:solidFill>
              </a:rPr>
              <a:t>mbt</a:t>
            </a:r>
            <a:endParaRPr lang="en-US" sz="2000" b="1" dirty="0">
              <a:solidFill>
                <a:schemeClr val="bg1"/>
              </a:solidFill>
            </a:endParaRPr>
          </a:p>
          <a:p>
            <a:pPr marL="457200" indent="-457200">
              <a:buAutoNum type="arabicPeriod"/>
            </a:pPr>
            <a:r>
              <a:rPr lang="en-US" sz="2000" dirty="0">
                <a:solidFill>
                  <a:schemeClr val="bg1"/>
                </a:solidFill>
              </a:rPr>
              <a:t>First we run command </a:t>
            </a:r>
            <a:r>
              <a:rPr lang="en-US" sz="2000" b="1" dirty="0" err="1">
                <a:solidFill>
                  <a:schemeClr val="bg1"/>
                </a:solidFill>
              </a:rPr>
              <a:t>cds</a:t>
            </a:r>
            <a:r>
              <a:rPr lang="en-US" sz="2000" b="1" dirty="0">
                <a:solidFill>
                  <a:schemeClr val="bg1"/>
                </a:solidFill>
              </a:rPr>
              <a:t> add </a:t>
            </a:r>
            <a:r>
              <a:rPr lang="en-US" sz="2000" b="1" dirty="0" err="1">
                <a:solidFill>
                  <a:schemeClr val="bg1"/>
                </a:solidFill>
              </a:rPr>
              <a:t>mta</a:t>
            </a:r>
            <a:endParaRPr lang="en-US" sz="2000" b="1" dirty="0">
              <a:solidFill>
                <a:schemeClr val="bg1"/>
              </a:solidFill>
            </a:endParaRPr>
          </a:p>
          <a:p>
            <a:pPr marL="457200" indent="-457200">
              <a:buAutoNum type="arabicPeriod"/>
            </a:pPr>
            <a:r>
              <a:rPr lang="en-US" sz="2000" dirty="0">
                <a:solidFill>
                  <a:schemeClr val="bg1"/>
                </a:solidFill>
              </a:rPr>
              <a:t>We will add our UI module to the </a:t>
            </a:r>
            <a:r>
              <a:rPr lang="en-US" sz="2000" dirty="0" err="1">
                <a:solidFill>
                  <a:schemeClr val="bg1"/>
                </a:solidFill>
              </a:rPr>
              <a:t>mta.yaml</a:t>
            </a:r>
            <a:r>
              <a:rPr lang="en-US" sz="2000" dirty="0">
                <a:solidFill>
                  <a:schemeClr val="bg1"/>
                </a:solidFill>
              </a:rPr>
              <a:t> file manually, copy the </a:t>
            </a:r>
            <a:r>
              <a:rPr lang="en-US" sz="2000" dirty="0" err="1">
                <a:solidFill>
                  <a:schemeClr val="bg1"/>
                </a:solidFill>
              </a:rPr>
              <a:t>srv</a:t>
            </a:r>
            <a:r>
              <a:rPr lang="en-US" sz="2000" dirty="0">
                <a:solidFill>
                  <a:schemeClr val="bg1"/>
                </a:solidFill>
              </a:rPr>
              <a:t> entry and add the </a:t>
            </a:r>
            <a:r>
              <a:rPr lang="en-US" sz="2000" dirty="0" err="1">
                <a:solidFill>
                  <a:schemeClr val="bg1"/>
                </a:solidFill>
              </a:rPr>
              <a:t>ui</a:t>
            </a:r>
            <a:r>
              <a:rPr lang="en-US" sz="2000" dirty="0">
                <a:solidFill>
                  <a:schemeClr val="bg1"/>
                </a:solidFill>
              </a:rPr>
              <a:t> module.</a:t>
            </a:r>
          </a:p>
          <a:p>
            <a:r>
              <a:rPr lang="en-US" sz="1600" b="0" dirty="0">
                <a:solidFill>
                  <a:schemeClr val="bg1"/>
                </a:solidFill>
                <a:effectLst/>
                <a:latin typeface="Consolas" panose="020B0609020204030204" pitchFamily="49" charset="0"/>
              </a:rPr>
              <a:t>  - name: </a:t>
            </a:r>
            <a:r>
              <a:rPr lang="en-US" sz="1600" b="0" dirty="0" err="1">
                <a:solidFill>
                  <a:schemeClr val="bg1"/>
                </a:solidFill>
                <a:effectLst/>
                <a:latin typeface="Consolas" panose="020B0609020204030204" pitchFamily="49" charset="0"/>
              </a:rPr>
              <a:t>mycapapp-ui</a:t>
            </a:r>
            <a:endParaRPr lang="en-US" sz="1600" b="0" dirty="0">
              <a:solidFill>
                <a:schemeClr val="bg1"/>
              </a:solidFill>
              <a:effectLst/>
              <a:latin typeface="Consolas" panose="020B0609020204030204" pitchFamily="49" charset="0"/>
            </a:endParaRPr>
          </a:p>
          <a:p>
            <a:r>
              <a:rPr lang="en-US" sz="1600" b="0" dirty="0">
                <a:solidFill>
                  <a:schemeClr val="bg1"/>
                </a:solidFill>
                <a:effectLst/>
                <a:latin typeface="Consolas" panose="020B0609020204030204" pitchFamily="49" charset="0"/>
              </a:rPr>
              <a:t>    type: </a:t>
            </a:r>
            <a:r>
              <a:rPr lang="en-US" sz="1600" b="0" dirty="0" err="1">
                <a:solidFill>
                  <a:schemeClr val="bg1"/>
                </a:solidFill>
                <a:effectLst/>
                <a:latin typeface="Consolas" panose="020B0609020204030204" pitchFamily="49" charset="0"/>
              </a:rPr>
              <a:t>nodejs</a:t>
            </a:r>
            <a:endParaRPr lang="en-US" sz="1600" b="0" dirty="0">
              <a:solidFill>
                <a:schemeClr val="bg1"/>
              </a:solidFill>
              <a:effectLst/>
              <a:latin typeface="Consolas" panose="020B0609020204030204" pitchFamily="49" charset="0"/>
            </a:endParaRPr>
          </a:p>
          <a:p>
            <a:r>
              <a:rPr lang="en-US" sz="1600" b="0" dirty="0">
                <a:solidFill>
                  <a:schemeClr val="bg1"/>
                </a:solidFill>
                <a:effectLst/>
                <a:latin typeface="Consolas" panose="020B0609020204030204" pitchFamily="49" charset="0"/>
              </a:rPr>
              <a:t>    path: app</a:t>
            </a:r>
          </a:p>
          <a:p>
            <a:r>
              <a:rPr lang="en-US" sz="1600" b="0" dirty="0">
                <a:solidFill>
                  <a:schemeClr val="bg1"/>
                </a:solidFill>
                <a:effectLst/>
                <a:latin typeface="Consolas" panose="020B0609020204030204" pitchFamily="49" charset="0"/>
              </a:rPr>
              <a:t>    parameters:</a:t>
            </a:r>
          </a:p>
          <a:p>
            <a:r>
              <a:rPr lang="en-US" sz="1600" b="0" dirty="0">
                <a:solidFill>
                  <a:schemeClr val="bg1"/>
                </a:solidFill>
                <a:effectLst/>
                <a:latin typeface="Consolas" panose="020B0609020204030204" pitchFamily="49" charset="0"/>
              </a:rPr>
              <a:t>      </a:t>
            </a:r>
            <a:r>
              <a:rPr lang="en-US" sz="1600" b="0" dirty="0" err="1">
                <a:solidFill>
                  <a:schemeClr val="bg1"/>
                </a:solidFill>
                <a:effectLst/>
                <a:latin typeface="Consolas" panose="020B0609020204030204" pitchFamily="49" charset="0"/>
              </a:rPr>
              <a:t>buildpack</a:t>
            </a:r>
            <a:r>
              <a:rPr lang="en-US" sz="1600" b="0" dirty="0">
                <a:solidFill>
                  <a:schemeClr val="bg1"/>
                </a:solidFill>
                <a:effectLst/>
                <a:latin typeface="Consolas" panose="020B0609020204030204" pitchFamily="49" charset="0"/>
              </a:rPr>
              <a:t>: </a:t>
            </a:r>
            <a:r>
              <a:rPr lang="en-US" sz="1600" b="0" dirty="0" err="1">
                <a:solidFill>
                  <a:schemeClr val="bg1"/>
                </a:solidFill>
                <a:effectLst/>
                <a:latin typeface="Consolas" panose="020B0609020204030204" pitchFamily="49" charset="0"/>
              </a:rPr>
              <a:t>nodejs_buildpack</a:t>
            </a:r>
            <a:endParaRPr lang="en-US" sz="1600" b="0" dirty="0">
              <a:solidFill>
                <a:schemeClr val="bg1"/>
              </a:solidFill>
              <a:effectLst/>
              <a:latin typeface="Consolas" panose="020B0609020204030204" pitchFamily="49" charset="0"/>
            </a:endParaRPr>
          </a:p>
          <a:p>
            <a:r>
              <a:rPr lang="en-US" sz="1600" b="0" dirty="0">
                <a:solidFill>
                  <a:schemeClr val="bg1"/>
                </a:solidFill>
                <a:effectLst/>
                <a:latin typeface="Consolas" panose="020B0609020204030204" pitchFamily="49" charset="0"/>
              </a:rPr>
              <a:t>    build-parameters:</a:t>
            </a:r>
          </a:p>
          <a:p>
            <a:r>
              <a:rPr lang="en-US" sz="1600" b="0" dirty="0">
                <a:solidFill>
                  <a:schemeClr val="bg1"/>
                </a:solidFill>
                <a:effectLst/>
                <a:latin typeface="Consolas" panose="020B0609020204030204" pitchFamily="49" charset="0"/>
              </a:rPr>
              <a:t>      builder: </a:t>
            </a:r>
            <a:r>
              <a:rPr lang="en-US" sz="1600" b="0" dirty="0" err="1">
                <a:solidFill>
                  <a:schemeClr val="bg1"/>
                </a:solidFill>
                <a:effectLst/>
                <a:latin typeface="Consolas" panose="020B0609020204030204" pitchFamily="49" charset="0"/>
              </a:rPr>
              <a:t>npm</a:t>
            </a:r>
            <a:r>
              <a:rPr lang="en-US" sz="1600" b="0" dirty="0">
                <a:solidFill>
                  <a:schemeClr val="bg1"/>
                </a:solidFill>
                <a:effectLst/>
                <a:latin typeface="Consolas" panose="020B0609020204030204" pitchFamily="49" charset="0"/>
              </a:rPr>
              <a:t>-ci</a:t>
            </a:r>
          </a:p>
          <a:p>
            <a:r>
              <a:rPr lang="en-US" sz="1600" b="0" dirty="0">
                <a:solidFill>
                  <a:schemeClr val="bg1"/>
                </a:solidFill>
                <a:effectLst/>
                <a:latin typeface="Consolas" panose="020B0609020204030204" pitchFamily="49" charset="0"/>
              </a:rPr>
              <a:t>    requires:</a:t>
            </a:r>
          </a:p>
          <a:p>
            <a:r>
              <a:rPr lang="en-US" sz="1600" b="0" dirty="0">
                <a:solidFill>
                  <a:schemeClr val="bg1"/>
                </a:solidFill>
                <a:effectLst/>
                <a:latin typeface="Consolas" panose="020B0609020204030204" pitchFamily="49" charset="0"/>
              </a:rPr>
              <a:t>      - name: </a:t>
            </a:r>
            <a:r>
              <a:rPr lang="en-US" sz="1600" b="0" dirty="0" err="1">
                <a:solidFill>
                  <a:schemeClr val="bg1"/>
                </a:solidFill>
                <a:effectLst/>
                <a:latin typeface="Consolas" panose="020B0609020204030204" pitchFamily="49" charset="0"/>
              </a:rPr>
              <a:t>srv-api</a:t>
            </a:r>
            <a:endParaRPr lang="en-US" sz="1600" b="0" dirty="0">
              <a:solidFill>
                <a:schemeClr val="bg1"/>
              </a:solidFill>
              <a:effectLst/>
              <a:latin typeface="Consolas" panose="020B0609020204030204" pitchFamily="49" charset="0"/>
            </a:endParaRPr>
          </a:p>
          <a:p>
            <a:pPr marL="457200" indent="-457200">
              <a:buAutoNum type="arabicPeriod"/>
            </a:pPr>
            <a:r>
              <a:rPr lang="en-US" sz="2000" dirty="0">
                <a:solidFill>
                  <a:schemeClr val="bg1"/>
                </a:solidFill>
              </a:rPr>
              <a:t>Inside the </a:t>
            </a:r>
            <a:r>
              <a:rPr lang="en-US" sz="2000" b="1" dirty="0">
                <a:solidFill>
                  <a:schemeClr val="bg1"/>
                </a:solidFill>
              </a:rPr>
              <a:t>app</a:t>
            </a:r>
            <a:r>
              <a:rPr lang="en-US" sz="2000" dirty="0">
                <a:solidFill>
                  <a:schemeClr val="bg1"/>
                </a:solidFill>
              </a:rPr>
              <a:t> folder, add the package </a:t>
            </a:r>
            <a:r>
              <a:rPr lang="en-US" sz="2000" dirty="0" err="1">
                <a:solidFill>
                  <a:schemeClr val="bg1"/>
                </a:solidFill>
              </a:rPr>
              <a:t>json</a:t>
            </a:r>
            <a:r>
              <a:rPr lang="en-US" sz="2000" dirty="0">
                <a:solidFill>
                  <a:schemeClr val="bg1"/>
                </a:solidFill>
              </a:rPr>
              <a:t> using </a:t>
            </a:r>
            <a:r>
              <a:rPr lang="en-US" sz="2000" b="1" dirty="0" err="1">
                <a:solidFill>
                  <a:schemeClr val="bg1"/>
                </a:solidFill>
              </a:rPr>
              <a:t>npm</a:t>
            </a:r>
            <a:r>
              <a:rPr lang="en-US" sz="2000" b="1" dirty="0">
                <a:solidFill>
                  <a:schemeClr val="bg1"/>
                </a:solidFill>
              </a:rPr>
              <a:t> </a:t>
            </a:r>
            <a:r>
              <a:rPr lang="en-US" sz="2000" b="1" dirty="0" err="1">
                <a:solidFill>
                  <a:schemeClr val="bg1"/>
                </a:solidFill>
              </a:rPr>
              <a:t>init</a:t>
            </a:r>
            <a:r>
              <a:rPr lang="en-US" sz="2000" dirty="0">
                <a:solidFill>
                  <a:schemeClr val="bg1"/>
                </a:solidFill>
              </a:rPr>
              <a:t> and add the app router module </a:t>
            </a:r>
            <a:r>
              <a:rPr lang="en-US" sz="2000" b="1" dirty="0" err="1">
                <a:solidFill>
                  <a:schemeClr val="bg1"/>
                </a:solidFill>
              </a:rPr>
              <a:t>npm</a:t>
            </a:r>
            <a:r>
              <a:rPr lang="en-US" sz="2000" b="1" dirty="0">
                <a:solidFill>
                  <a:schemeClr val="bg1"/>
                </a:solidFill>
              </a:rPr>
              <a:t> install @sap/approuter</a:t>
            </a:r>
            <a:r>
              <a:rPr lang="en-US" sz="2000" dirty="0">
                <a:solidFill>
                  <a:schemeClr val="bg1"/>
                </a:solidFill>
              </a:rPr>
              <a:t>.</a:t>
            </a:r>
          </a:p>
          <a:p>
            <a:pPr marL="457200" indent="-457200">
              <a:buFontTx/>
              <a:buAutoNum type="arabicPeriod"/>
            </a:pPr>
            <a:r>
              <a:rPr lang="en-US" sz="2000" dirty="0">
                <a:solidFill>
                  <a:schemeClr val="bg1"/>
                </a:solidFill>
              </a:rPr>
              <a:t>Add the start script </a:t>
            </a:r>
            <a:r>
              <a:rPr lang="nl-NL" sz="1600" b="0" dirty="0">
                <a:solidFill>
                  <a:schemeClr val="bg1"/>
                </a:solidFill>
                <a:effectLst/>
                <a:latin typeface="Consolas" panose="020B0609020204030204" pitchFamily="49" charset="0"/>
              </a:rPr>
              <a:t>"start": "node node_modules/@sap/approuter/approuter.js"</a:t>
            </a:r>
          </a:p>
          <a:p>
            <a:pPr marL="457200" indent="-457200">
              <a:buAutoNum type="arabicPeriod"/>
            </a:pPr>
            <a:r>
              <a:rPr lang="en-IN" sz="2000" dirty="0">
                <a:solidFill>
                  <a:schemeClr val="bg1"/>
                </a:solidFill>
              </a:rPr>
              <a:t>Add the </a:t>
            </a:r>
            <a:r>
              <a:rPr lang="en-IN" sz="2000" dirty="0" err="1">
                <a:solidFill>
                  <a:schemeClr val="bg1"/>
                </a:solidFill>
              </a:rPr>
              <a:t>xs-app.json</a:t>
            </a:r>
            <a:r>
              <a:rPr lang="en-IN" sz="2000" dirty="0">
                <a:solidFill>
                  <a:schemeClr val="bg1"/>
                </a:solidFill>
              </a:rPr>
              <a:t>, provide the routes and the end points</a:t>
            </a:r>
          </a:p>
          <a:p>
            <a:pPr marL="457200" indent="-457200">
              <a:buAutoNum type="arabicPeriod"/>
            </a:pPr>
            <a:r>
              <a:rPr lang="en-IN" sz="2000" dirty="0">
                <a:solidFill>
                  <a:schemeClr val="bg1"/>
                </a:solidFill>
              </a:rPr>
              <a:t>Open MTA editor and configure </a:t>
            </a:r>
            <a:r>
              <a:rPr lang="en-IN" sz="2000" dirty="0" err="1">
                <a:solidFill>
                  <a:schemeClr val="bg1"/>
                </a:solidFill>
              </a:rPr>
              <a:t>srv-api</a:t>
            </a:r>
            <a:r>
              <a:rPr lang="en-IN" sz="2000" dirty="0">
                <a:solidFill>
                  <a:schemeClr val="bg1"/>
                </a:solidFill>
              </a:rPr>
              <a:t> destination</a:t>
            </a:r>
          </a:p>
          <a:p>
            <a:pPr marL="457200" indent="-457200">
              <a:buAutoNum type="arabicPeriod"/>
            </a:pPr>
            <a:r>
              <a:rPr lang="en-IN" sz="2000" dirty="0">
                <a:solidFill>
                  <a:schemeClr val="bg1"/>
                </a:solidFill>
              </a:rPr>
              <a:t>Right click on </a:t>
            </a:r>
            <a:r>
              <a:rPr lang="en-IN" sz="2000" dirty="0" err="1">
                <a:solidFill>
                  <a:schemeClr val="bg1"/>
                </a:solidFill>
              </a:rPr>
              <a:t>mta.yaml</a:t>
            </a:r>
            <a:r>
              <a:rPr lang="en-IN" sz="2000" dirty="0">
                <a:solidFill>
                  <a:schemeClr val="bg1"/>
                </a:solidFill>
              </a:rPr>
              <a:t> file and choose build </a:t>
            </a:r>
            <a:r>
              <a:rPr lang="en-IN" sz="2000" dirty="0" err="1">
                <a:solidFill>
                  <a:schemeClr val="bg1"/>
                </a:solidFill>
              </a:rPr>
              <a:t>mta</a:t>
            </a:r>
            <a:r>
              <a:rPr lang="en-IN" sz="2000" dirty="0">
                <a:solidFill>
                  <a:schemeClr val="bg1"/>
                </a:solidFill>
              </a:rPr>
              <a:t> </a:t>
            </a:r>
            <a:r>
              <a:rPr lang="en-IN" sz="2000" dirty="0" err="1">
                <a:solidFill>
                  <a:schemeClr val="bg1"/>
                </a:solidFill>
              </a:rPr>
              <a:t>archieve</a:t>
            </a:r>
            <a:r>
              <a:rPr lang="en-IN" sz="2000" dirty="0">
                <a:solidFill>
                  <a:schemeClr val="bg1"/>
                </a:solidFill>
              </a:rPr>
              <a:t> this will create a </a:t>
            </a:r>
            <a:r>
              <a:rPr lang="en-IN" sz="2000" dirty="0" err="1">
                <a:solidFill>
                  <a:schemeClr val="bg1"/>
                </a:solidFill>
              </a:rPr>
              <a:t>mtar</a:t>
            </a:r>
            <a:r>
              <a:rPr lang="en-IN" sz="2000" dirty="0">
                <a:solidFill>
                  <a:schemeClr val="bg1"/>
                </a:solidFill>
              </a:rPr>
              <a:t> file for us</a:t>
            </a:r>
          </a:p>
          <a:p>
            <a:pPr marL="457200" indent="-457200">
              <a:buAutoNum type="arabicPeriod"/>
            </a:pPr>
            <a:endParaRPr lang="en-IN" sz="2000" dirty="0">
              <a:solidFill>
                <a:schemeClr val="bg1"/>
              </a:solidFill>
            </a:endParaRPr>
          </a:p>
        </p:txBody>
      </p:sp>
    </p:spTree>
    <p:extLst>
      <p:ext uri="{BB962C8B-B14F-4D97-AF65-F5344CB8AC3E}">
        <p14:creationId xmlns:p14="http://schemas.microsoft.com/office/powerpoint/2010/main" val="15519410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2F753-EAD9-7962-2EE5-2AD48F0CA5C3}"/>
              </a:ext>
            </a:extLst>
          </p:cNvPr>
          <p:cNvSpPr>
            <a:spLocks noGrp="1"/>
          </p:cNvSpPr>
          <p:nvPr>
            <p:ph type="title"/>
          </p:nvPr>
        </p:nvSpPr>
        <p:spPr/>
        <p:txBody>
          <a:bodyPr/>
          <a:lstStyle/>
          <a:p>
            <a:r>
              <a:rPr lang="en-US" dirty="0"/>
              <a:t>Adapt MTA.yml for UI deployment</a:t>
            </a:r>
          </a:p>
        </p:txBody>
      </p:sp>
      <p:sp>
        <p:nvSpPr>
          <p:cNvPr id="4" name="TextBox 3">
            <a:extLst>
              <a:ext uri="{FF2B5EF4-FFF2-40B4-BE49-F238E27FC236}">
                <a16:creationId xmlns:a16="http://schemas.microsoft.com/office/drawing/2014/main" id="{1061D6B4-1A14-E5A8-7DFA-B43ACA768309}"/>
              </a:ext>
            </a:extLst>
          </p:cNvPr>
          <p:cNvSpPr txBox="1"/>
          <p:nvPr/>
        </p:nvSpPr>
        <p:spPr>
          <a:xfrm>
            <a:off x="220522" y="1412776"/>
            <a:ext cx="11778546" cy="1200329"/>
          </a:xfrm>
          <a:prstGeom prst="rect">
            <a:avLst/>
          </a:prstGeom>
          <a:noFill/>
        </p:spPr>
        <p:txBody>
          <a:bodyPr wrap="square">
            <a:spAutoFit/>
          </a:bodyPr>
          <a:lstStyle/>
          <a:p>
            <a:r>
              <a:rPr lang="en-US" b="0" dirty="0">
                <a:solidFill>
                  <a:schemeClr val="bg1"/>
                </a:solidFill>
                <a:effectLst/>
                <a:latin typeface="+mj-lt"/>
              </a:rPr>
              <a:t>Exercise:</a:t>
            </a:r>
          </a:p>
          <a:p>
            <a:r>
              <a:rPr lang="en-US" b="0" dirty="0">
                <a:solidFill>
                  <a:schemeClr val="bg1"/>
                </a:solidFill>
                <a:effectLst/>
                <a:latin typeface="+mj-lt"/>
                <a:hlinkClick r:id="rId2"/>
              </a:rPr>
              <a:t>https://github.com/soyuztechnologies/SAP_BTP_Training_8Hr_Per_Day/blob/master/Day%204/mycapapp/mta.yaml</a:t>
            </a:r>
            <a:endParaRPr lang="en-US" b="0" dirty="0">
              <a:solidFill>
                <a:schemeClr val="bg1"/>
              </a:solidFill>
              <a:effectLst/>
              <a:latin typeface="+mj-lt"/>
            </a:endParaRPr>
          </a:p>
        </p:txBody>
      </p:sp>
    </p:spTree>
    <p:extLst>
      <p:ext uri="{BB962C8B-B14F-4D97-AF65-F5344CB8AC3E}">
        <p14:creationId xmlns:p14="http://schemas.microsoft.com/office/powerpoint/2010/main" val="27007917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A6B13-7298-B544-9A77-5838167B1933}"/>
              </a:ext>
            </a:extLst>
          </p:cNvPr>
          <p:cNvSpPr>
            <a:spLocks noGrp="1"/>
          </p:cNvSpPr>
          <p:nvPr>
            <p:ph type="title"/>
          </p:nvPr>
        </p:nvSpPr>
        <p:spPr/>
        <p:txBody>
          <a:bodyPr/>
          <a:lstStyle/>
          <a:p>
            <a:r>
              <a:rPr lang="en-US" dirty="0"/>
              <a:t>Hands on – Adding Security</a:t>
            </a:r>
          </a:p>
        </p:txBody>
      </p:sp>
      <p:sp>
        <p:nvSpPr>
          <p:cNvPr id="3" name="TextBox 2">
            <a:extLst>
              <a:ext uri="{FF2B5EF4-FFF2-40B4-BE49-F238E27FC236}">
                <a16:creationId xmlns:a16="http://schemas.microsoft.com/office/drawing/2014/main" id="{3800E938-41E1-3205-5F1C-F7DDAABF5D01}"/>
              </a:ext>
            </a:extLst>
          </p:cNvPr>
          <p:cNvSpPr txBox="1"/>
          <p:nvPr/>
        </p:nvSpPr>
        <p:spPr>
          <a:xfrm>
            <a:off x="191294" y="921275"/>
            <a:ext cx="11806237" cy="6247864"/>
          </a:xfrm>
          <a:prstGeom prst="rect">
            <a:avLst/>
          </a:prstGeom>
          <a:noFill/>
        </p:spPr>
        <p:txBody>
          <a:bodyPr wrap="square" rtlCol="0">
            <a:spAutoFit/>
          </a:bodyPr>
          <a:lstStyle/>
          <a:p>
            <a:pPr marL="457063" indent="-457063" defTabSz="1218621">
              <a:buFontTx/>
              <a:buAutoNum type="arabicPeriod"/>
            </a:pPr>
            <a:r>
              <a:rPr lang="en-US" sz="2000" dirty="0">
                <a:solidFill>
                  <a:prstClr val="white"/>
                </a:solidFill>
                <a:latin typeface="Segoe UI"/>
              </a:rPr>
              <a:t>Created a new resource in </a:t>
            </a:r>
            <a:r>
              <a:rPr lang="en-US" sz="2000" b="1" dirty="0" err="1">
                <a:solidFill>
                  <a:prstClr val="white"/>
                </a:solidFill>
                <a:latin typeface="Segoe UI"/>
              </a:rPr>
              <a:t>mta.yaml</a:t>
            </a:r>
            <a:r>
              <a:rPr lang="en-US" sz="2000" b="1" dirty="0">
                <a:solidFill>
                  <a:prstClr val="white"/>
                </a:solidFill>
                <a:latin typeface="Segoe UI"/>
              </a:rPr>
              <a:t> </a:t>
            </a:r>
            <a:r>
              <a:rPr lang="en-US" sz="2000" dirty="0">
                <a:solidFill>
                  <a:prstClr val="white"/>
                </a:solidFill>
                <a:latin typeface="Segoe UI"/>
              </a:rPr>
              <a:t>file for </a:t>
            </a:r>
            <a:r>
              <a:rPr lang="en-US" sz="2000" dirty="0" err="1">
                <a:solidFill>
                  <a:prstClr val="white"/>
                </a:solidFill>
                <a:latin typeface="Segoe UI"/>
              </a:rPr>
              <a:t>xs-uaa</a:t>
            </a:r>
            <a:r>
              <a:rPr lang="en-US" sz="2000" dirty="0">
                <a:solidFill>
                  <a:prstClr val="white"/>
                </a:solidFill>
                <a:latin typeface="Segoe UI"/>
              </a:rPr>
              <a:t> backing service with following properties</a:t>
            </a:r>
          </a:p>
          <a:p>
            <a:pPr marL="1066373" lvl="1" indent="-457063" defTabSz="1218621">
              <a:buFontTx/>
              <a:buAutoNum type="arabicPeriod"/>
            </a:pPr>
            <a:r>
              <a:rPr lang="en-US" sz="2000" dirty="0">
                <a:solidFill>
                  <a:prstClr val="white"/>
                </a:solidFill>
                <a:latin typeface="Segoe UI"/>
              </a:rPr>
              <a:t>name == </a:t>
            </a:r>
            <a:r>
              <a:rPr lang="en-US" sz="2000" dirty="0" err="1">
                <a:solidFill>
                  <a:prstClr val="white"/>
                </a:solidFill>
                <a:latin typeface="Segoe UI"/>
              </a:rPr>
              <a:t>cappo-xsuaa</a:t>
            </a:r>
            <a:endParaRPr lang="en-US" sz="2000" dirty="0">
              <a:solidFill>
                <a:prstClr val="white"/>
              </a:solidFill>
              <a:latin typeface="Segoe UI"/>
            </a:endParaRPr>
          </a:p>
          <a:p>
            <a:pPr marL="1066373" lvl="1" indent="-457063" defTabSz="1218621">
              <a:buFontTx/>
              <a:buAutoNum type="arabicPeriod"/>
            </a:pPr>
            <a:r>
              <a:rPr lang="en-US" sz="2000" dirty="0">
                <a:solidFill>
                  <a:prstClr val="white"/>
                </a:solidFill>
                <a:latin typeface="Segoe UI"/>
              </a:rPr>
              <a:t>service == xsuaa</a:t>
            </a:r>
          </a:p>
          <a:p>
            <a:pPr marL="1066373" lvl="1" indent="-457063" defTabSz="1218621">
              <a:buFontTx/>
              <a:buAutoNum type="arabicPeriod"/>
            </a:pPr>
            <a:r>
              <a:rPr lang="en-US" sz="2000" dirty="0">
                <a:solidFill>
                  <a:prstClr val="white"/>
                </a:solidFill>
                <a:latin typeface="Segoe UI"/>
              </a:rPr>
              <a:t>service-plan == application</a:t>
            </a:r>
          </a:p>
          <a:p>
            <a:pPr marL="1066373" lvl="1" indent="-457063" defTabSz="1218621">
              <a:buFontTx/>
              <a:buAutoNum type="arabicPeriod"/>
            </a:pPr>
            <a:r>
              <a:rPr lang="en-US" sz="2000" dirty="0">
                <a:solidFill>
                  <a:prstClr val="white"/>
                </a:solidFill>
                <a:latin typeface="Segoe UI"/>
              </a:rPr>
              <a:t>path == ./</a:t>
            </a:r>
            <a:r>
              <a:rPr lang="en-US" sz="2000" dirty="0" err="1">
                <a:solidFill>
                  <a:prstClr val="white"/>
                </a:solidFill>
                <a:latin typeface="Segoe UI"/>
              </a:rPr>
              <a:t>xs-security.json</a:t>
            </a:r>
            <a:endParaRPr lang="en-US" sz="2000" dirty="0">
              <a:solidFill>
                <a:prstClr val="white"/>
              </a:solidFill>
              <a:latin typeface="Segoe UI"/>
            </a:endParaRPr>
          </a:p>
          <a:p>
            <a:pPr marL="457063" indent="-457063" defTabSz="1218621">
              <a:buFontTx/>
              <a:buAutoNum type="arabicPeriod"/>
            </a:pPr>
            <a:r>
              <a:rPr lang="en-US" sz="2000" dirty="0">
                <a:solidFill>
                  <a:prstClr val="white"/>
                </a:solidFill>
                <a:latin typeface="Segoe UI"/>
              </a:rPr>
              <a:t>Add the dependency of this newly created </a:t>
            </a:r>
            <a:r>
              <a:rPr lang="en-US" sz="2000" dirty="0" err="1">
                <a:solidFill>
                  <a:prstClr val="white"/>
                </a:solidFill>
                <a:latin typeface="Segoe UI"/>
              </a:rPr>
              <a:t>xs-uaa</a:t>
            </a:r>
            <a:r>
              <a:rPr lang="en-US" sz="2000" dirty="0">
                <a:solidFill>
                  <a:prstClr val="white"/>
                </a:solidFill>
                <a:latin typeface="Segoe UI"/>
              </a:rPr>
              <a:t> service to our microservices in require section</a:t>
            </a:r>
          </a:p>
          <a:p>
            <a:pPr marL="457063" indent="-457063" defTabSz="1218621">
              <a:buFontTx/>
              <a:buAutoNum type="arabicPeriod"/>
            </a:pPr>
            <a:r>
              <a:rPr lang="en-US" sz="2000" dirty="0">
                <a:solidFill>
                  <a:prstClr val="white"/>
                </a:solidFill>
                <a:latin typeface="Segoe UI"/>
              </a:rPr>
              <a:t>Create the </a:t>
            </a:r>
            <a:r>
              <a:rPr lang="en-US" sz="2000" b="1" dirty="0" err="1">
                <a:solidFill>
                  <a:prstClr val="white"/>
                </a:solidFill>
                <a:latin typeface="Segoe UI"/>
              </a:rPr>
              <a:t>xs-security.json</a:t>
            </a:r>
            <a:r>
              <a:rPr lang="en-US" sz="2000" b="1" dirty="0">
                <a:solidFill>
                  <a:prstClr val="white"/>
                </a:solidFill>
                <a:latin typeface="Segoe UI"/>
              </a:rPr>
              <a:t> </a:t>
            </a:r>
            <a:r>
              <a:rPr lang="en-US" sz="2000" dirty="0">
                <a:solidFill>
                  <a:prstClr val="white"/>
                </a:solidFill>
                <a:latin typeface="Segoe UI"/>
              </a:rPr>
              <a:t>file from sap </a:t>
            </a:r>
            <a:r>
              <a:rPr lang="en-US" sz="2000" dirty="0" err="1">
                <a:solidFill>
                  <a:srgbClr val="0000FF"/>
                </a:solidFill>
                <a:latin typeface="Segoe UI"/>
                <a:hlinkClick r:id="rId3">
                  <a:extLst>
                    <a:ext uri="{A12FA001-AC4F-418D-AE19-62706E023703}">
                      <ahyp:hlinkClr xmlns:ahyp="http://schemas.microsoft.com/office/drawing/2018/hyperlinkcolor" val="tx"/>
                    </a:ext>
                  </a:extLst>
                </a:hlinkClick>
              </a:rPr>
              <a:t>btp</a:t>
            </a:r>
            <a:r>
              <a:rPr lang="en-US" sz="2000" dirty="0">
                <a:solidFill>
                  <a:prstClr val="white"/>
                </a:solidFill>
                <a:latin typeface="Segoe UI"/>
                <a:hlinkClick r:id="rId3">
                  <a:extLst>
                    <a:ext uri="{A12FA001-AC4F-418D-AE19-62706E023703}">
                      <ahyp:hlinkClr xmlns:ahyp="http://schemas.microsoft.com/office/drawing/2018/hyperlinkcolor" val="tx"/>
                    </a:ext>
                  </a:extLst>
                </a:hlinkClick>
              </a:rPr>
              <a:t> documentation </a:t>
            </a:r>
            <a:r>
              <a:rPr lang="en-US" sz="2000" dirty="0">
                <a:solidFill>
                  <a:prstClr val="white"/>
                </a:solidFill>
                <a:latin typeface="Segoe UI"/>
              </a:rPr>
              <a:t>and adapt file to have 2 roles – Viewer and the Admin role. The viewer role also have an attribute called bank name which will be for row level security.</a:t>
            </a:r>
          </a:p>
          <a:p>
            <a:pPr marL="457063" indent="-457063" defTabSz="1218621">
              <a:buFontTx/>
              <a:buAutoNum type="arabicPeriod"/>
            </a:pPr>
            <a:r>
              <a:rPr lang="en-US" sz="2000" dirty="0">
                <a:solidFill>
                  <a:prstClr val="white"/>
                </a:solidFill>
                <a:latin typeface="Segoe UI"/>
              </a:rPr>
              <a:t>Add 3 node modules which will help in security configuration for our app</a:t>
            </a:r>
          </a:p>
          <a:p>
            <a:pPr marL="609310" lvl="1" defTabSz="1218621"/>
            <a:r>
              <a:rPr lang="en-US" sz="2000" b="1" dirty="0" err="1">
                <a:solidFill>
                  <a:prstClr val="white"/>
                </a:solidFill>
                <a:latin typeface="Segoe UI"/>
              </a:rPr>
              <a:t>npm</a:t>
            </a:r>
            <a:r>
              <a:rPr lang="en-US" sz="2000" b="1" dirty="0">
                <a:solidFill>
                  <a:prstClr val="white"/>
                </a:solidFill>
                <a:latin typeface="Segoe UI"/>
              </a:rPr>
              <a:t> install </a:t>
            </a:r>
            <a:r>
              <a:rPr lang="en-US" sz="2000" b="1" i="1" dirty="0">
                <a:solidFill>
                  <a:prstClr val="white"/>
                </a:solidFill>
                <a:latin typeface="Segoe UI"/>
              </a:rPr>
              <a:t>passport </a:t>
            </a:r>
            <a:r>
              <a:rPr lang="en-US" sz="2000" b="1" dirty="0">
                <a:solidFill>
                  <a:prstClr val="white"/>
                </a:solidFill>
                <a:latin typeface="Segoe UI"/>
              </a:rPr>
              <a:t>; </a:t>
            </a:r>
            <a:r>
              <a:rPr lang="en-US" sz="2000" b="1" dirty="0" err="1">
                <a:solidFill>
                  <a:prstClr val="white"/>
                </a:solidFill>
                <a:latin typeface="Segoe UI"/>
              </a:rPr>
              <a:t>npm</a:t>
            </a:r>
            <a:r>
              <a:rPr lang="en-US" sz="2000" b="1" dirty="0">
                <a:solidFill>
                  <a:prstClr val="white"/>
                </a:solidFill>
                <a:latin typeface="Segoe UI"/>
              </a:rPr>
              <a:t> install </a:t>
            </a:r>
            <a:r>
              <a:rPr lang="en-US" sz="2000" b="1" i="1" dirty="0">
                <a:solidFill>
                  <a:prstClr val="white"/>
                </a:solidFill>
                <a:latin typeface="Segoe UI"/>
              </a:rPr>
              <a:t>@sap/xssec ; </a:t>
            </a:r>
            <a:r>
              <a:rPr lang="en-US" sz="2000" b="1" dirty="0" err="1">
                <a:solidFill>
                  <a:prstClr val="white"/>
                </a:solidFill>
                <a:latin typeface="Segoe UI"/>
              </a:rPr>
              <a:t>npm</a:t>
            </a:r>
            <a:r>
              <a:rPr lang="en-US" sz="2000" b="1" dirty="0">
                <a:solidFill>
                  <a:prstClr val="white"/>
                </a:solidFill>
                <a:latin typeface="Segoe UI"/>
              </a:rPr>
              <a:t> install </a:t>
            </a:r>
            <a:r>
              <a:rPr lang="en-US" sz="2000" b="1" i="1" dirty="0">
                <a:solidFill>
                  <a:prstClr val="white"/>
                </a:solidFill>
                <a:latin typeface="Segoe UI"/>
              </a:rPr>
              <a:t>@sap/xsenv</a:t>
            </a:r>
            <a:endParaRPr lang="en-IN" sz="2000" b="1" i="1" dirty="0">
              <a:solidFill>
                <a:prstClr val="white"/>
              </a:solidFill>
              <a:latin typeface="Segoe UI"/>
            </a:endParaRPr>
          </a:p>
          <a:p>
            <a:pPr defTabSz="1218621"/>
            <a:r>
              <a:rPr lang="en-IN" sz="2000" dirty="0">
                <a:solidFill>
                  <a:prstClr val="white"/>
                </a:solidFill>
                <a:latin typeface="Segoe UI"/>
              </a:rPr>
              <a:t>5.    We need to inform app router to contact </a:t>
            </a:r>
            <a:r>
              <a:rPr lang="en-IN" sz="2000" dirty="0" err="1">
                <a:solidFill>
                  <a:prstClr val="white"/>
                </a:solidFill>
                <a:latin typeface="Segoe UI"/>
              </a:rPr>
              <a:t>xsuaa</a:t>
            </a:r>
            <a:r>
              <a:rPr lang="en-IN" sz="2000" dirty="0">
                <a:solidFill>
                  <a:prstClr val="white"/>
                </a:solidFill>
                <a:latin typeface="Segoe UI"/>
              </a:rPr>
              <a:t> to mandate the use of JWT token. In </a:t>
            </a:r>
            <a:r>
              <a:rPr lang="en-IN" sz="2000" b="1" dirty="0" err="1">
                <a:solidFill>
                  <a:prstClr val="white"/>
                </a:solidFill>
                <a:latin typeface="Segoe UI"/>
              </a:rPr>
              <a:t>xs-app.json</a:t>
            </a:r>
            <a:r>
              <a:rPr lang="en-IN" sz="2000" b="1" dirty="0">
                <a:solidFill>
                  <a:prstClr val="white"/>
                </a:solidFill>
                <a:latin typeface="Segoe UI"/>
              </a:rPr>
              <a:t> </a:t>
            </a:r>
            <a:r>
              <a:rPr lang="en-IN" sz="2000" dirty="0">
                <a:solidFill>
                  <a:prstClr val="white"/>
                </a:solidFill>
                <a:latin typeface="Segoe UI"/>
              </a:rPr>
              <a:t>file</a:t>
            </a:r>
          </a:p>
          <a:p>
            <a:pPr defTabSz="1218621"/>
            <a:r>
              <a:rPr lang="en-IN" sz="2000" dirty="0">
                <a:solidFill>
                  <a:prstClr val="white"/>
                </a:solidFill>
                <a:latin typeface="Segoe UI"/>
              </a:rPr>
              <a:t>        Change </a:t>
            </a:r>
            <a:r>
              <a:rPr lang="en-IN" sz="2000" dirty="0" err="1">
                <a:solidFill>
                  <a:prstClr val="white"/>
                </a:solidFill>
                <a:latin typeface="Segoe UI"/>
              </a:rPr>
              <a:t>authenticationMethod</a:t>
            </a:r>
            <a:r>
              <a:rPr lang="en-IN" sz="2000" dirty="0">
                <a:solidFill>
                  <a:prstClr val="white"/>
                </a:solidFill>
                <a:latin typeface="Segoe UI"/>
              </a:rPr>
              <a:t> : route and add </a:t>
            </a:r>
            <a:r>
              <a:rPr lang="en-US" sz="1200" dirty="0">
                <a:solidFill>
                  <a:prstClr val="white"/>
                </a:solidFill>
                <a:latin typeface="Consolas" panose="020B0609020204030204" pitchFamily="49" charset="0"/>
              </a:rPr>
              <a:t>"</a:t>
            </a:r>
            <a:r>
              <a:rPr lang="en-US" sz="1200" dirty="0" err="1">
                <a:solidFill>
                  <a:prstClr val="white"/>
                </a:solidFill>
                <a:latin typeface="Consolas" panose="020B0609020204030204" pitchFamily="49" charset="0"/>
              </a:rPr>
              <a:t>authenticationType</a:t>
            </a:r>
            <a:r>
              <a:rPr lang="en-US" sz="1200" dirty="0">
                <a:solidFill>
                  <a:prstClr val="white"/>
                </a:solidFill>
                <a:latin typeface="Consolas" panose="020B0609020204030204" pitchFamily="49" charset="0"/>
              </a:rPr>
              <a:t>": "xsuaa"</a:t>
            </a:r>
          </a:p>
          <a:p>
            <a:pPr defTabSz="1218621"/>
            <a:r>
              <a:rPr lang="en-IN" sz="2000" dirty="0">
                <a:solidFill>
                  <a:prstClr val="white"/>
                </a:solidFill>
                <a:latin typeface="Segoe UI"/>
              </a:rPr>
              <a:t>6.    We need to secure our service resources to only allow authenticated user, hence we need to add an annotation </a:t>
            </a:r>
            <a:r>
              <a:rPr lang="en-US" sz="1200" dirty="0">
                <a:solidFill>
                  <a:prstClr val="white"/>
                </a:solidFill>
                <a:latin typeface="SFMono-Regular"/>
              </a:rPr>
              <a:t>requires: 'authenticated-user’</a:t>
            </a:r>
          </a:p>
          <a:p>
            <a:pPr marL="342797" indent="-342797" defTabSz="1218621">
              <a:buFontTx/>
              <a:buAutoNum type="arabicPeriod" startAt="7"/>
            </a:pPr>
            <a:r>
              <a:rPr lang="en-IN" sz="2000" dirty="0">
                <a:solidFill>
                  <a:prstClr val="white"/>
                </a:solidFill>
                <a:latin typeface="Segoe UI"/>
              </a:rPr>
              <a:t>We need to tell system that if we run app locally (development environment) in BAS tool, use mock strategy for testing security. After deployment to CF (production environment) we use JWT strategy.</a:t>
            </a:r>
          </a:p>
          <a:p>
            <a:pPr defTabSz="1218621"/>
            <a:endParaRPr lang="en-IN" sz="2000" dirty="0">
              <a:solidFill>
                <a:prstClr val="white"/>
              </a:solidFill>
              <a:latin typeface="Segoe UI"/>
            </a:endParaRPr>
          </a:p>
          <a:p>
            <a:pPr marL="609310" lvl="1" defTabSz="1218621"/>
            <a:endParaRPr lang="en-US" sz="2000" b="1" i="1" dirty="0">
              <a:solidFill>
                <a:prstClr val="white"/>
              </a:solidFill>
              <a:latin typeface="Segoe UI"/>
            </a:endParaRPr>
          </a:p>
        </p:txBody>
      </p:sp>
    </p:spTree>
    <p:extLst>
      <p:ext uri="{BB962C8B-B14F-4D97-AF65-F5344CB8AC3E}">
        <p14:creationId xmlns:p14="http://schemas.microsoft.com/office/powerpoint/2010/main" val="35736912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A6B13-7298-B544-9A77-5838167B1933}"/>
              </a:ext>
            </a:extLst>
          </p:cNvPr>
          <p:cNvSpPr>
            <a:spLocks noGrp="1"/>
          </p:cNvSpPr>
          <p:nvPr>
            <p:ph type="title"/>
          </p:nvPr>
        </p:nvSpPr>
        <p:spPr/>
        <p:txBody>
          <a:bodyPr/>
          <a:lstStyle/>
          <a:p>
            <a:r>
              <a:rPr lang="en-US" dirty="0"/>
              <a:t>Security Profile</a:t>
            </a:r>
          </a:p>
        </p:txBody>
      </p:sp>
      <p:sp>
        <p:nvSpPr>
          <p:cNvPr id="3" name="TextBox 2">
            <a:extLst>
              <a:ext uri="{FF2B5EF4-FFF2-40B4-BE49-F238E27FC236}">
                <a16:creationId xmlns:a16="http://schemas.microsoft.com/office/drawing/2014/main" id="{93381835-184D-09B3-12F9-6ECC04D2CA21}"/>
              </a:ext>
            </a:extLst>
          </p:cNvPr>
          <p:cNvSpPr txBox="1"/>
          <p:nvPr/>
        </p:nvSpPr>
        <p:spPr>
          <a:xfrm>
            <a:off x="191294" y="802531"/>
            <a:ext cx="11806237" cy="2953886"/>
          </a:xfrm>
          <a:prstGeom prst="rect">
            <a:avLst/>
          </a:prstGeom>
          <a:noFill/>
        </p:spPr>
        <p:txBody>
          <a:bodyPr wrap="square" rtlCol="0">
            <a:spAutoFit/>
          </a:bodyPr>
          <a:lstStyle/>
          <a:p>
            <a:pPr marL="342797" indent="-342797" defTabSz="1218621">
              <a:buFontTx/>
              <a:buAutoNum type="arabicPeriod" startAt="7"/>
            </a:pPr>
            <a:r>
              <a:rPr lang="en-IN" sz="1999" dirty="0">
                <a:solidFill>
                  <a:prstClr val="white"/>
                </a:solidFill>
                <a:latin typeface="Segoe UI"/>
              </a:rPr>
              <a:t>Additionally we configure demo local users for testing purpose. Under cds </a:t>
            </a:r>
            <a:r>
              <a:rPr lang="en-IN" sz="1999" dirty="0">
                <a:solidFill>
                  <a:prstClr val="white"/>
                </a:solidFill>
                <a:latin typeface="Segoe UI"/>
                <a:sym typeface="Wingdings" panose="05000000000000000000" pitchFamily="2" charset="2"/>
              </a:rPr>
              <a:t> requires section inside </a:t>
            </a:r>
            <a:r>
              <a:rPr lang="en-IN" sz="1999" b="1" dirty="0" err="1">
                <a:solidFill>
                  <a:prstClr val="white"/>
                </a:solidFill>
                <a:latin typeface="Segoe UI"/>
                <a:sym typeface="Wingdings" panose="05000000000000000000" pitchFamily="2" charset="2"/>
              </a:rPr>
              <a:t>package.json</a:t>
            </a:r>
            <a:r>
              <a:rPr lang="en-IN" sz="1999" b="1" dirty="0">
                <a:solidFill>
                  <a:prstClr val="white"/>
                </a:solidFill>
                <a:latin typeface="Segoe UI"/>
                <a:sym typeface="Wingdings" panose="05000000000000000000" pitchFamily="2" charset="2"/>
              </a:rPr>
              <a:t> </a:t>
            </a:r>
            <a:r>
              <a:rPr lang="en-IN" sz="1999" dirty="0">
                <a:solidFill>
                  <a:prstClr val="white"/>
                </a:solidFill>
                <a:latin typeface="Segoe UI"/>
                <a:sym typeface="Wingdings" panose="05000000000000000000" pitchFamily="2" charset="2"/>
              </a:rPr>
              <a:t>file we add the strategy </a:t>
            </a:r>
          </a:p>
          <a:p>
            <a:pPr marL="1218621" lvl="2" defTabSz="1218621"/>
            <a:r>
              <a:rPr lang="en-US" sz="1050" dirty="0">
                <a:solidFill>
                  <a:prstClr val="white"/>
                </a:solidFill>
                <a:latin typeface="Consolas" panose="020B0609020204030204" pitchFamily="49" charset="0"/>
              </a:rPr>
              <a:t>"auth":{</a:t>
            </a:r>
          </a:p>
          <a:p>
            <a:pPr marL="1218621" lvl="2" defTabSz="1218621"/>
            <a:r>
              <a:rPr lang="en-US" sz="1050" dirty="0">
                <a:solidFill>
                  <a:prstClr val="white"/>
                </a:solidFill>
                <a:latin typeface="Consolas" panose="020B0609020204030204" pitchFamily="49" charset="0"/>
              </a:rPr>
              <a:t>        "[production]":{</a:t>
            </a:r>
          </a:p>
          <a:p>
            <a:pPr marL="1218621" lvl="2" defTabSz="1218621"/>
            <a:r>
              <a:rPr lang="en-US" sz="1050" dirty="0">
                <a:solidFill>
                  <a:prstClr val="white"/>
                </a:solidFill>
                <a:latin typeface="Consolas" panose="020B0609020204030204" pitchFamily="49" charset="0"/>
              </a:rPr>
              <a:t>          "strategy": "JWT"</a:t>
            </a:r>
          </a:p>
          <a:p>
            <a:pPr marL="1218621" lvl="2" defTabSz="1218621"/>
            <a:r>
              <a:rPr lang="en-US" sz="1050" dirty="0">
                <a:solidFill>
                  <a:prstClr val="white"/>
                </a:solidFill>
                <a:latin typeface="Consolas" panose="020B0609020204030204" pitchFamily="49" charset="0"/>
              </a:rPr>
              <a:t>        },</a:t>
            </a:r>
          </a:p>
          <a:p>
            <a:pPr marL="1218621" lvl="2" defTabSz="1218621"/>
            <a:r>
              <a:rPr lang="en-US" sz="1050" dirty="0">
                <a:solidFill>
                  <a:prstClr val="white"/>
                </a:solidFill>
                <a:latin typeface="Consolas" panose="020B0609020204030204" pitchFamily="49" charset="0"/>
              </a:rPr>
              <a:t>        "[development]":{</a:t>
            </a:r>
          </a:p>
          <a:p>
            <a:pPr marL="1218621" lvl="2" defTabSz="1218621"/>
            <a:r>
              <a:rPr lang="en-US" sz="1050" dirty="0">
                <a:solidFill>
                  <a:prstClr val="white"/>
                </a:solidFill>
                <a:latin typeface="Consolas" panose="020B0609020204030204" pitchFamily="49" charset="0"/>
              </a:rPr>
              <a:t>          "strategy": "mock",</a:t>
            </a:r>
          </a:p>
          <a:p>
            <a:pPr marL="1218621" lvl="2" defTabSz="1218621"/>
            <a:r>
              <a:rPr lang="en-US" sz="1050" dirty="0">
                <a:solidFill>
                  <a:prstClr val="white"/>
                </a:solidFill>
                <a:latin typeface="Consolas" panose="020B0609020204030204" pitchFamily="49" charset="0"/>
              </a:rPr>
              <a:t>          "users": {</a:t>
            </a:r>
          </a:p>
          <a:p>
            <a:pPr marL="1218621" lvl="2" defTabSz="1218621"/>
            <a:r>
              <a:rPr lang="en-US" sz="1050" dirty="0">
                <a:solidFill>
                  <a:prstClr val="white"/>
                </a:solidFill>
                <a:latin typeface="Consolas" panose="020B0609020204030204" pitchFamily="49" charset="0"/>
              </a:rPr>
              <a:t>            </a:t>
            </a:r>
          </a:p>
          <a:p>
            <a:pPr marL="1218621" lvl="2" defTabSz="1218621"/>
            <a:r>
              <a:rPr lang="en-US" sz="1050" dirty="0">
                <a:solidFill>
                  <a:prstClr val="white"/>
                </a:solidFill>
                <a:latin typeface="Consolas" panose="020B0609020204030204" pitchFamily="49" charset="0"/>
              </a:rPr>
              <a:t>          }</a:t>
            </a:r>
          </a:p>
          <a:p>
            <a:pPr marL="1218621" lvl="2" defTabSz="1218621"/>
            <a:r>
              <a:rPr lang="en-US" sz="1050" dirty="0">
                <a:solidFill>
                  <a:prstClr val="white"/>
                </a:solidFill>
                <a:latin typeface="Consolas" panose="020B0609020204030204" pitchFamily="49" charset="0"/>
              </a:rPr>
              <a:t>        }</a:t>
            </a:r>
          </a:p>
          <a:p>
            <a:pPr marL="1218621" lvl="2" defTabSz="1218621"/>
            <a:r>
              <a:rPr lang="en-US" sz="1050" dirty="0">
                <a:solidFill>
                  <a:prstClr val="white"/>
                </a:solidFill>
                <a:latin typeface="Consolas" panose="020B0609020204030204" pitchFamily="49" charset="0"/>
              </a:rPr>
              <a:t>      }</a:t>
            </a:r>
          </a:p>
          <a:p>
            <a:pPr marL="1218621" lvl="2" defTabSz="1218621"/>
            <a:endParaRPr lang="en-US" sz="1050" dirty="0">
              <a:solidFill>
                <a:prstClr val="white"/>
              </a:solidFill>
              <a:latin typeface="Consolas" panose="020B0609020204030204" pitchFamily="49" charset="0"/>
            </a:endParaRPr>
          </a:p>
          <a:p>
            <a:pPr defTabSz="1218621"/>
            <a:r>
              <a:rPr lang="en-US" sz="1999" dirty="0">
                <a:solidFill>
                  <a:prstClr val="white"/>
                </a:solidFill>
                <a:latin typeface="Segoe UI"/>
              </a:rPr>
              <a:t>8. Now we can test our app using </a:t>
            </a:r>
            <a:r>
              <a:rPr lang="en-US" sz="1999" b="1" dirty="0" err="1">
                <a:solidFill>
                  <a:prstClr val="white"/>
                </a:solidFill>
                <a:latin typeface="Segoe UI"/>
              </a:rPr>
              <a:t>cds</a:t>
            </a:r>
            <a:r>
              <a:rPr lang="en-US" sz="1999" b="1" dirty="0">
                <a:solidFill>
                  <a:prstClr val="white"/>
                </a:solidFill>
                <a:latin typeface="Segoe UI"/>
              </a:rPr>
              <a:t> watch --profile hybrid</a:t>
            </a:r>
          </a:p>
        </p:txBody>
      </p:sp>
    </p:spTree>
    <p:extLst>
      <p:ext uri="{BB962C8B-B14F-4D97-AF65-F5344CB8AC3E}">
        <p14:creationId xmlns:p14="http://schemas.microsoft.com/office/powerpoint/2010/main" val="35007826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420F5850-2D59-4C25-ADFF-E9013C5A6AAE}"/>
              </a:ext>
            </a:extLst>
          </p:cNvPr>
          <p:cNvPicPr>
            <a:picLocks noGrp="1" noChangeAspect="1"/>
          </p:cNvPicPr>
          <p:nvPr>
            <p:ph type="pic" sz="quarter" idx="14"/>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l="10185" r="10185"/>
          <a:stretch>
            <a:fillRect/>
          </a:stretch>
        </p:blipFill>
        <p:spPr/>
      </p:pic>
      <p:sp>
        <p:nvSpPr>
          <p:cNvPr id="4" name="Rectangle: Rounded Corners 3">
            <a:extLst>
              <a:ext uri="{FF2B5EF4-FFF2-40B4-BE49-F238E27FC236}">
                <a16:creationId xmlns:a16="http://schemas.microsoft.com/office/drawing/2014/main" id="{4DCA9A03-C201-42B6-AF8D-AB31333C8852}"/>
              </a:ext>
            </a:extLst>
          </p:cNvPr>
          <p:cNvSpPr/>
          <p:nvPr/>
        </p:nvSpPr>
        <p:spPr>
          <a:xfrm>
            <a:off x="6065406" y="980728"/>
            <a:ext cx="5298342"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4B09D3EC-7881-4341-8189-469046CA259E}"/>
              </a:ext>
            </a:extLst>
          </p:cNvPr>
          <p:cNvSpPr txBox="1"/>
          <p:nvPr/>
        </p:nvSpPr>
        <p:spPr>
          <a:xfrm>
            <a:off x="6641014" y="1389517"/>
            <a:ext cx="4239950" cy="615553"/>
          </a:xfrm>
          <a:prstGeom prst="rect">
            <a:avLst/>
          </a:prstGeom>
          <a:noFill/>
        </p:spPr>
        <p:txBody>
          <a:bodyPr wrap="square" lIns="0" tIns="0" rIns="0" bIns="0" rtlCol="0">
            <a:spAutoFit/>
          </a:bodyPr>
          <a:lstStyle/>
          <a:p>
            <a:r>
              <a:rPr lang="en-IN" sz="4000" b="1" i="0" dirty="0">
                <a:solidFill>
                  <a:schemeClr val="accent3"/>
                </a:solidFill>
                <a:effectLst/>
              </a:rPr>
              <a:t>What We</a:t>
            </a:r>
            <a:r>
              <a:rPr lang="en-IN" sz="4000" b="1" i="0" dirty="0">
                <a:solidFill>
                  <a:schemeClr val="accent1"/>
                </a:solidFill>
                <a:effectLst/>
              </a:rPr>
              <a:t> </a:t>
            </a:r>
            <a:r>
              <a:rPr lang="en-IN" sz="4000" b="1" i="0" dirty="0">
                <a:solidFill>
                  <a:schemeClr val="accent2"/>
                </a:solidFill>
                <a:effectLst/>
                <a:latin typeface="Segoe UI Light" panose="020B0502040204020203" pitchFamily="34" charset="0"/>
                <a:cs typeface="Segoe UI Light" panose="020B0502040204020203" pitchFamily="34" charset="0"/>
              </a:rPr>
              <a:t>Did</a:t>
            </a:r>
            <a:endParaRPr lang="en-IN" sz="4000" b="1" dirty="0">
              <a:solidFill>
                <a:schemeClr val="accent2"/>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A0CBE2D0-9475-4BE8-AC62-B9A03DC275C3}"/>
              </a:ext>
            </a:extLst>
          </p:cNvPr>
          <p:cNvSpPr txBox="1"/>
          <p:nvPr/>
        </p:nvSpPr>
        <p:spPr>
          <a:xfrm>
            <a:off x="6641014" y="2147518"/>
            <a:ext cx="4239950" cy="615553"/>
          </a:xfrm>
          <a:prstGeom prst="rect">
            <a:avLst/>
          </a:prstGeom>
          <a:noFill/>
        </p:spPr>
        <p:txBody>
          <a:bodyPr wrap="square" lIns="0" tIns="0" rIns="0" bIns="0" rtlCol="0" anchor="t">
            <a:spAutoFit/>
          </a:bodyPr>
          <a:lstStyle/>
          <a:p>
            <a:r>
              <a:rPr lang="en-US" sz="4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Let’s Summarize</a:t>
            </a:r>
            <a:endParaRPr lang="en-US" sz="4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7" name="Group 6">
            <a:extLst>
              <a:ext uri="{FF2B5EF4-FFF2-40B4-BE49-F238E27FC236}">
                <a16:creationId xmlns:a16="http://schemas.microsoft.com/office/drawing/2014/main" id="{CBADDFA3-0336-41F5-81AE-B9456B828C2C}"/>
              </a:ext>
            </a:extLst>
          </p:cNvPr>
          <p:cNvGrpSpPr/>
          <p:nvPr/>
        </p:nvGrpSpPr>
        <p:grpSpPr>
          <a:xfrm>
            <a:off x="6664269" y="3161139"/>
            <a:ext cx="617354" cy="109990"/>
            <a:chOff x="6006451" y="5603130"/>
            <a:chExt cx="617354" cy="109990"/>
          </a:xfrm>
        </p:grpSpPr>
        <p:sp>
          <p:nvSpPr>
            <p:cNvPr id="8" name="Rectangle 5">
              <a:extLst>
                <a:ext uri="{FF2B5EF4-FFF2-40B4-BE49-F238E27FC236}">
                  <a16:creationId xmlns:a16="http://schemas.microsoft.com/office/drawing/2014/main" id="{EF42471A-33F9-4E04-8306-66A59FCEE04D}"/>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 name="Rectangle 5">
              <a:extLst>
                <a:ext uri="{FF2B5EF4-FFF2-40B4-BE49-F238E27FC236}">
                  <a16:creationId xmlns:a16="http://schemas.microsoft.com/office/drawing/2014/main" id="{C99CB4F6-0149-49F4-8A24-BEB708A29F1A}"/>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 name="Rectangle 5">
              <a:extLst>
                <a:ext uri="{FF2B5EF4-FFF2-40B4-BE49-F238E27FC236}">
                  <a16:creationId xmlns:a16="http://schemas.microsoft.com/office/drawing/2014/main" id="{8BED369E-8B8A-45FD-8B5A-703CE09C2946}"/>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425949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r>
              <a:rPr lang="en-IN" sz="6000" b="1" i="0" dirty="0">
                <a:solidFill>
                  <a:schemeClr val="bg1"/>
                </a:solidFill>
                <a:effectLst/>
              </a:rPr>
              <a:t>Thank</a:t>
            </a:r>
            <a:r>
              <a:rPr lang="en-IN" sz="6000" b="1" i="0" dirty="0">
                <a:solidFill>
                  <a:schemeClr val="accent1"/>
                </a:solidFill>
                <a:effectLst/>
              </a:rPr>
              <a:t> </a:t>
            </a:r>
            <a:r>
              <a:rPr lang="en-IN" sz="6000" b="1" dirty="0">
                <a:solidFill>
                  <a:schemeClr val="accent2"/>
                </a:solidFill>
                <a:latin typeface="Segoe UI Light" panose="020B0502040204020203" pitchFamily="34" charset="0"/>
                <a:cs typeface="Segoe UI Light" panose="020B0502040204020203" pitchFamily="34" charset="0"/>
              </a:rPr>
              <a:t>You</a:t>
            </a:r>
            <a:endParaRPr lang="en-IN" sz="6000" dirty="0">
              <a:solidFill>
                <a:schemeClr val="accent2"/>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r>
              <a:rPr lang="en-US" sz="5400" b="1" kern="0" dirty="0">
                <a:solidFill>
                  <a:schemeClr val="accent2"/>
                </a:solidFill>
                <a:latin typeface="Segoe UI" panose="020B0502040204020203" pitchFamily="34" charset="0"/>
                <a:ea typeface="Calibri Light" charset="0"/>
                <a:cs typeface="Segoe UI" panose="020B0502040204020203" pitchFamily="34" charset="0"/>
              </a:rPr>
              <a:t>End of Day 1</a:t>
            </a:r>
            <a:endParaRPr lang="en-US" sz="5400" b="1" dirty="0">
              <a:solidFill>
                <a:schemeClr val="accent2"/>
              </a:solidFill>
              <a:latin typeface="Segoe UI" panose="020B0502040204020203" pitchFamily="34" charset="0"/>
              <a:ea typeface="Calibri Light"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3CB110C8-9FFD-4804-BDCA-1C9EB581BD4D}"/>
              </a:ext>
            </a:extLst>
          </p:cNvPr>
          <p:cNvCxnSpPr>
            <a:cxnSpLocks/>
          </p:cNvCxnSpPr>
          <p:nvPr/>
        </p:nvCxnSpPr>
        <p:spPr>
          <a:xfrm flipV="1">
            <a:off x="1300694" y="-21772"/>
            <a:ext cx="0" cy="3284984"/>
          </a:xfrm>
          <a:prstGeom prst="line">
            <a:avLst/>
          </a:prstGeom>
          <a:ln w="63500" cap="rnd">
            <a:gradFill flip="none" rotWithShape="1">
              <a:gsLst>
                <a:gs pos="0">
                  <a:schemeClr val="accent2"/>
                </a:gs>
                <a:gs pos="100000">
                  <a:schemeClr val="accent3"/>
                </a:gs>
              </a:gsLst>
              <a:lin ang="16200000" scaled="1"/>
              <a:tileRect/>
            </a:gra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14" name="Oval 13">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2" name="Oval 11">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0" name="Oval 9">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pic>
        <p:nvPicPr>
          <p:cNvPr id="16" name="Picture 2" descr="E:\cloud\drive\websites\slidemodel\logo\sebastian\slidemodel-logo-trans.png">
            <a:extLst>
              <a:ext uri="{FF2B5EF4-FFF2-40B4-BE49-F238E27FC236}">
                <a16:creationId xmlns:a16="http://schemas.microsoft.com/office/drawing/2014/main" id="{59E8070B-51C3-4A5F-B241-A7744B4F61D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38418" y="6398156"/>
            <a:ext cx="1432658" cy="27120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solidFill>
              <a:schemeClr val="accent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www.anubhavtrainings.com</a:t>
            </a:r>
          </a:p>
        </p:txBody>
      </p:sp>
    </p:spTree>
    <p:extLst>
      <p:ext uri="{BB962C8B-B14F-4D97-AF65-F5344CB8AC3E}">
        <p14:creationId xmlns:p14="http://schemas.microsoft.com/office/powerpoint/2010/main" val="16095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SAP Cloud Foundry Architecture</a:t>
            </a:r>
          </a:p>
        </p:txBody>
      </p:sp>
      <p:grpSp>
        <p:nvGrpSpPr>
          <p:cNvPr id="16" name="Group 15">
            <a:extLst>
              <a:ext uri="{FF2B5EF4-FFF2-40B4-BE49-F238E27FC236}">
                <a16:creationId xmlns:a16="http://schemas.microsoft.com/office/drawing/2014/main" id="{CD12BED6-27AB-45AF-93DC-F22C6F929F00}"/>
              </a:ext>
            </a:extLst>
          </p:cNvPr>
          <p:cNvGrpSpPr/>
          <p:nvPr/>
        </p:nvGrpSpPr>
        <p:grpSpPr>
          <a:xfrm>
            <a:off x="189756" y="784925"/>
            <a:ext cx="11881320" cy="5999231"/>
            <a:chOff x="419987" y="1098452"/>
            <a:chExt cx="11133785" cy="4953429"/>
          </a:xfrm>
        </p:grpSpPr>
        <p:pic>
          <p:nvPicPr>
            <p:cNvPr id="17" name="Picture 16">
              <a:extLst>
                <a:ext uri="{FF2B5EF4-FFF2-40B4-BE49-F238E27FC236}">
                  <a16:creationId xmlns:a16="http://schemas.microsoft.com/office/drawing/2014/main" id="{A0258555-E30B-4C1D-A241-731E11261A70}"/>
                </a:ext>
              </a:extLst>
            </p:cNvPr>
            <p:cNvPicPr>
              <a:picLocks noChangeAspect="1"/>
            </p:cNvPicPr>
            <p:nvPr/>
          </p:nvPicPr>
          <p:blipFill>
            <a:blip r:embed="rId2"/>
            <a:stretch>
              <a:fillRect/>
            </a:stretch>
          </p:blipFill>
          <p:spPr>
            <a:xfrm>
              <a:off x="419987" y="1098452"/>
              <a:ext cx="11133785" cy="4953429"/>
            </a:xfrm>
            <a:prstGeom prst="rect">
              <a:avLst/>
            </a:prstGeom>
          </p:spPr>
        </p:pic>
        <p:sp>
          <p:nvSpPr>
            <p:cNvPr id="18" name="Rectangle 17">
              <a:extLst>
                <a:ext uri="{FF2B5EF4-FFF2-40B4-BE49-F238E27FC236}">
                  <a16:creationId xmlns:a16="http://schemas.microsoft.com/office/drawing/2014/main" id="{683D31B9-638B-4EEC-B7E2-5DC75AEF50A8}"/>
                </a:ext>
              </a:extLst>
            </p:cNvPr>
            <p:cNvSpPr/>
            <p:nvPr/>
          </p:nvSpPr>
          <p:spPr>
            <a:xfrm>
              <a:off x="2927929" y="1523324"/>
              <a:ext cx="1967346" cy="387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400" b="1" dirty="0">
                  <a:solidFill>
                    <a:schemeClr val="tx1"/>
                  </a:solidFill>
                </a:rPr>
                <a:t>SAP Business Application Studio</a:t>
              </a:r>
            </a:p>
          </p:txBody>
        </p:sp>
      </p:grpSp>
    </p:spTree>
    <p:extLst>
      <p:ext uri="{BB962C8B-B14F-4D97-AF65-F5344CB8AC3E}">
        <p14:creationId xmlns:p14="http://schemas.microsoft.com/office/powerpoint/2010/main" val="3739511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 </a:t>
            </a:r>
            <a:r>
              <a:rPr lang="en-US" sz="2799" b="1" dirty="0">
                <a:solidFill>
                  <a:srgbClr val="2AC6D1">
                    <a:lumMod val="40000"/>
                    <a:lumOff val="60000"/>
                  </a:srgbClr>
                </a:solidFill>
                <a:latin typeface="Arial" panose="020B0604020202020204" pitchFamily="34" charset="0"/>
                <a:cs typeface="Arial" panose="020B0604020202020204" pitchFamily="34" charset="0"/>
              </a:rPr>
              <a:t>#FutureReady </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08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CC3C7-C0F4-3839-9418-858F35544B10}"/>
              </a:ext>
            </a:extLst>
          </p:cNvPr>
          <p:cNvSpPr>
            <a:spLocks noGrp="1"/>
          </p:cNvSpPr>
          <p:nvPr>
            <p:ph type="title"/>
          </p:nvPr>
        </p:nvSpPr>
        <p:spPr/>
        <p:txBody>
          <a:bodyPr/>
          <a:lstStyle/>
          <a:p>
            <a:r>
              <a:rPr lang="en-US" dirty="0"/>
              <a:t>SAP BTP Architecture</a:t>
            </a:r>
          </a:p>
        </p:txBody>
      </p:sp>
      <p:pic>
        <p:nvPicPr>
          <p:cNvPr id="3" name="Picture 2" descr="SAP Business Technology Platform (SAP BTP) - Vorteile und Integration">
            <a:extLst>
              <a:ext uri="{FF2B5EF4-FFF2-40B4-BE49-F238E27FC236}">
                <a16:creationId xmlns:a16="http://schemas.microsoft.com/office/drawing/2014/main" id="{98AEE05E-1451-217A-995D-3745831CBD60}"/>
              </a:ext>
            </a:extLst>
          </p:cNvPr>
          <p:cNvPicPr>
            <a:picLocks noGrp="1" noChangeAspect="1" noChangeArrowheads="1"/>
          </p:cNvPicPr>
          <p:nvPr/>
        </p:nvPicPr>
        <p:blipFill rotWithShape="1">
          <a:blip r:embed="rId2">
            <a:extLst>
              <a:ext uri="{28A0092B-C50C-407E-A947-70E740481C1C}">
                <a14:useLocalDpi xmlns:a14="http://schemas.microsoft.com/office/drawing/2010/main" val="0"/>
              </a:ext>
            </a:extLst>
          </a:blip>
          <a:srcRect t="8179" b="3505"/>
          <a:stretch/>
        </p:blipFill>
        <p:spPr bwMode="auto">
          <a:xfrm>
            <a:off x="481007" y="794950"/>
            <a:ext cx="11226809" cy="599923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863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133F6620-28FC-8717-EB7B-62EFEF50EB75}"/>
              </a:ext>
            </a:extLst>
          </p:cNvPr>
          <p:cNvSpPr/>
          <p:nvPr/>
        </p:nvSpPr>
        <p:spPr>
          <a:xfrm>
            <a:off x="4661148" y="2689768"/>
            <a:ext cx="3168352" cy="2592288"/>
          </a:xfrm>
          <a:prstGeom prst="rect">
            <a:avLst/>
          </a:prstGeom>
          <a:solidFill>
            <a:srgbClr val="1767AC">
              <a:lumMod val="50000"/>
            </a:srgbClr>
          </a:solidFill>
          <a:ln w="25400" cap="flat" cmpd="sng" algn="ctr">
            <a:solidFill>
              <a:srgbClr val="BDBDBD">
                <a:shade val="15000"/>
              </a:srgbClr>
            </a:solid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Sub Account</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Per Region, Datacenter, IaaS</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(Organization by the customer, how they want to split their services and development teams)</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S1 – EU (2), S2 – SG, S3 – US(3)</a:t>
            </a:r>
          </a:p>
        </p:txBody>
      </p:sp>
      <p:sp>
        <p:nvSpPr>
          <p:cNvPr id="53" name="Rectangle 52">
            <a:extLst>
              <a:ext uri="{FF2B5EF4-FFF2-40B4-BE49-F238E27FC236}">
                <a16:creationId xmlns:a16="http://schemas.microsoft.com/office/drawing/2014/main" id="{14766A2E-BB0F-37E8-17E7-DA5C1BC50CFE}"/>
              </a:ext>
            </a:extLst>
          </p:cNvPr>
          <p:cNvSpPr/>
          <p:nvPr/>
        </p:nvSpPr>
        <p:spPr>
          <a:xfrm>
            <a:off x="4508748" y="2537368"/>
            <a:ext cx="3168352" cy="2592288"/>
          </a:xfrm>
          <a:prstGeom prst="rect">
            <a:avLst/>
          </a:prstGeom>
          <a:solidFill>
            <a:srgbClr val="1767AC">
              <a:lumMod val="50000"/>
            </a:srgbClr>
          </a:solidFill>
          <a:ln w="25400" cap="flat" cmpd="sng" algn="ctr">
            <a:solidFill>
              <a:srgbClr val="BDBDBD">
                <a:shade val="15000"/>
              </a:srgbClr>
            </a:solid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Sub Account</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Per Region, Datacenter, IaaS</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(Organization by the customer, how they want to split their services and development teams)</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S1 – EU (2), S2 – SG, S3 – US(3)</a:t>
            </a:r>
          </a:p>
        </p:txBody>
      </p:sp>
      <p:sp>
        <p:nvSpPr>
          <p:cNvPr id="2" name="Title 1">
            <a:extLst>
              <a:ext uri="{FF2B5EF4-FFF2-40B4-BE49-F238E27FC236}">
                <a16:creationId xmlns:a16="http://schemas.microsoft.com/office/drawing/2014/main" id="{56EC8B16-D8D8-CFC0-3F33-93E8EC38C7E0}"/>
              </a:ext>
            </a:extLst>
          </p:cNvPr>
          <p:cNvSpPr>
            <a:spLocks noGrp="1"/>
          </p:cNvSpPr>
          <p:nvPr>
            <p:ph type="title"/>
          </p:nvPr>
        </p:nvSpPr>
        <p:spPr/>
        <p:txBody>
          <a:bodyPr/>
          <a:lstStyle/>
          <a:p>
            <a:r>
              <a:rPr lang="en-US" dirty="0"/>
              <a:t>Org Structure BTP CF</a:t>
            </a:r>
          </a:p>
        </p:txBody>
      </p:sp>
      <p:sp>
        <p:nvSpPr>
          <p:cNvPr id="37" name="Rectangle 36">
            <a:extLst>
              <a:ext uri="{FF2B5EF4-FFF2-40B4-BE49-F238E27FC236}">
                <a16:creationId xmlns:a16="http://schemas.microsoft.com/office/drawing/2014/main" id="{9C7B20A1-D1E7-6344-5D72-1D91704809CB}"/>
              </a:ext>
            </a:extLst>
          </p:cNvPr>
          <p:cNvSpPr/>
          <p:nvPr/>
        </p:nvSpPr>
        <p:spPr>
          <a:xfrm>
            <a:off x="35868" y="2384968"/>
            <a:ext cx="3168352" cy="2592288"/>
          </a:xfrm>
          <a:prstGeom prst="rect">
            <a:avLst/>
          </a:prstGeom>
          <a:solidFill>
            <a:srgbClr val="1767AC">
              <a:lumMod val="50000"/>
            </a:srgbClr>
          </a:solidFill>
          <a:ln w="25400" cap="flat" cmpd="sng" algn="ctr">
            <a:solidFill>
              <a:srgbClr val="BDBDBD">
                <a:shade val="15000"/>
              </a:srgbClr>
            </a:solid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Global Account</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(Representation of a customer – used for billing purpose)</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e.g. IBM, EY, Nvidia</a:t>
            </a:r>
          </a:p>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endParaRP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Entitlements – </a:t>
            </a:r>
            <a:r>
              <a:rPr kumimoji="0" lang="en-US" sz="1800" b="0" i="0" u="none" strike="noStrike" kern="1200" cap="none" spc="0" normalizeH="0" baseline="0" noProof="0" dirty="0">
                <a:ln>
                  <a:noFill/>
                </a:ln>
                <a:solidFill>
                  <a:schemeClr val="bg1"/>
                </a:solidFill>
                <a:effectLst/>
                <a:uLnTx/>
                <a:uFillTx/>
                <a:latin typeface="Calibri"/>
                <a:ea typeface="+mn-ea"/>
                <a:cs typeface="+mn-cs"/>
              </a:rPr>
              <a:t>Services which this customer opted for</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ea typeface="+mn-ea"/>
                <a:cs typeface="+mn-cs"/>
              </a:rPr>
              <a:t>5 – HANA</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ea typeface="+mn-ea"/>
                <a:cs typeface="+mn-cs"/>
              </a:rPr>
              <a:t>100 – CF Runtime</a:t>
            </a:r>
          </a:p>
        </p:txBody>
      </p:sp>
      <p:sp>
        <p:nvSpPr>
          <p:cNvPr id="38" name="Rectangle 37">
            <a:extLst>
              <a:ext uri="{FF2B5EF4-FFF2-40B4-BE49-F238E27FC236}">
                <a16:creationId xmlns:a16="http://schemas.microsoft.com/office/drawing/2014/main" id="{5A11FE40-F010-12AC-371A-7913228A04B3}"/>
              </a:ext>
            </a:extLst>
          </p:cNvPr>
          <p:cNvSpPr/>
          <p:nvPr/>
        </p:nvSpPr>
        <p:spPr>
          <a:xfrm>
            <a:off x="4356348" y="2384968"/>
            <a:ext cx="3168352" cy="2592288"/>
          </a:xfrm>
          <a:prstGeom prst="rect">
            <a:avLst/>
          </a:prstGeom>
          <a:solidFill>
            <a:srgbClr val="1767AC">
              <a:lumMod val="50000"/>
            </a:srgbClr>
          </a:solidFill>
          <a:ln w="25400" cap="flat" cmpd="sng" algn="ctr">
            <a:solidFill>
              <a:srgbClr val="BDBDBD">
                <a:shade val="15000"/>
              </a:srgbClr>
            </a:solid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Sub Account</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Per Region, Datacenter, IaaS</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(Organization by the customer, how they want to split their services and development teams)</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S1 – EU (2), S2 – SG, S3 – US(3)</a:t>
            </a:r>
          </a:p>
        </p:txBody>
      </p:sp>
      <p:sp>
        <p:nvSpPr>
          <p:cNvPr id="39" name="Rectangle 38">
            <a:extLst>
              <a:ext uri="{FF2B5EF4-FFF2-40B4-BE49-F238E27FC236}">
                <a16:creationId xmlns:a16="http://schemas.microsoft.com/office/drawing/2014/main" id="{92F8F4C4-2D1F-D5DF-25E1-D918EE46A3EC}"/>
              </a:ext>
            </a:extLst>
          </p:cNvPr>
          <p:cNvSpPr/>
          <p:nvPr/>
        </p:nvSpPr>
        <p:spPr>
          <a:xfrm>
            <a:off x="8627742" y="2384968"/>
            <a:ext cx="3168352" cy="2592288"/>
          </a:xfrm>
          <a:prstGeom prst="rect">
            <a:avLst/>
          </a:prstGeom>
          <a:solidFill>
            <a:srgbClr val="1767AC">
              <a:lumMod val="50000"/>
            </a:srgbClr>
          </a:solidFill>
          <a:ln w="25400" cap="flat" cmpd="sng" algn="ctr">
            <a:solidFill>
              <a:srgbClr val="BDBDBD">
                <a:shade val="15000"/>
              </a:srgbClr>
            </a:solid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Space</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(It is the compute unit in which we actually deploy and run our application – it constructs our landscape for development)</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DEV | QLT | PROD</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Assigned with Quota</a:t>
            </a:r>
          </a:p>
        </p:txBody>
      </p:sp>
      <p:sp>
        <p:nvSpPr>
          <p:cNvPr id="40" name="Rectangle: Rounded Corners 39">
            <a:extLst>
              <a:ext uri="{FF2B5EF4-FFF2-40B4-BE49-F238E27FC236}">
                <a16:creationId xmlns:a16="http://schemas.microsoft.com/office/drawing/2014/main" id="{0DE771C7-0F39-F07E-8A1F-4F07797F4781}"/>
              </a:ext>
            </a:extLst>
          </p:cNvPr>
          <p:cNvSpPr/>
          <p:nvPr/>
        </p:nvSpPr>
        <p:spPr>
          <a:xfrm>
            <a:off x="10549036" y="5273280"/>
            <a:ext cx="1299122" cy="504056"/>
          </a:xfrm>
          <a:prstGeom prst="roundRect">
            <a:avLst/>
          </a:prstGeom>
          <a:solidFill>
            <a:srgbClr val="00B050"/>
          </a:solidFill>
          <a:ln w="25400" cap="flat" cmpd="sng" algn="ctr">
            <a:solidFill>
              <a:srgbClr val="BDBDBD">
                <a:shade val="15000"/>
              </a:srgbClr>
            </a:solid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Calibri"/>
                <a:ea typeface="+mn-ea"/>
                <a:cs typeface="+mn-cs"/>
              </a:rPr>
              <a:t>Apps</a:t>
            </a:r>
          </a:p>
        </p:txBody>
      </p:sp>
      <p:cxnSp>
        <p:nvCxnSpPr>
          <p:cNvPr id="41" name="Connector: Elbow 40">
            <a:extLst>
              <a:ext uri="{FF2B5EF4-FFF2-40B4-BE49-F238E27FC236}">
                <a16:creationId xmlns:a16="http://schemas.microsoft.com/office/drawing/2014/main" id="{EFCC62DC-8253-CAC0-AEE5-D336041570F5}"/>
              </a:ext>
            </a:extLst>
          </p:cNvPr>
          <p:cNvCxnSpPr>
            <a:stCxn id="39" idx="2"/>
            <a:endCxn id="40" idx="1"/>
          </p:cNvCxnSpPr>
          <p:nvPr/>
        </p:nvCxnSpPr>
        <p:spPr>
          <a:xfrm rot="16200000" flipH="1">
            <a:off x="10106451" y="5082723"/>
            <a:ext cx="548052" cy="337118"/>
          </a:xfrm>
          <a:prstGeom prst="bentConnector2">
            <a:avLst/>
          </a:prstGeom>
          <a:noFill/>
          <a:ln w="9525" cap="flat" cmpd="sng" algn="ctr">
            <a:solidFill>
              <a:srgbClr val="BDBDBD">
                <a:shade val="95000"/>
                <a:satMod val="105000"/>
              </a:srgbClr>
            </a:solidFill>
            <a:prstDash val="solid"/>
          </a:ln>
          <a:effectLst/>
        </p:spPr>
      </p:cxnSp>
      <p:sp>
        <p:nvSpPr>
          <p:cNvPr id="42" name="TextBox 8">
            <a:extLst>
              <a:ext uri="{FF2B5EF4-FFF2-40B4-BE49-F238E27FC236}">
                <a16:creationId xmlns:a16="http://schemas.microsoft.com/office/drawing/2014/main" id="{FD62F84F-D112-B28D-872D-E928CE63008F}"/>
              </a:ext>
            </a:extLst>
          </p:cNvPr>
          <p:cNvSpPr txBox="1"/>
          <p:nvPr/>
        </p:nvSpPr>
        <p:spPr>
          <a:xfrm>
            <a:off x="9684940" y="5199392"/>
            <a:ext cx="648072" cy="33855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Calibri"/>
                <a:ea typeface="+mn-ea"/>
                <a:cs typeface="+mn-cs"/>
              </a:rPr>
              <a:t>1..*</a:t>
            </a:r>
          </a:p>
        </p:txBody>
      </p:sp>
      <p:sp>
        <p:nvSpPr>
          <p:cNvPr id="43" name="Rectangle: Rounded Corners 42">
            <a:extLst>
              <a:ext uri="{FF2B5EF4-FFF2-40B4-BE49-F238E27FC236}">
                <a16:creationId xmlns:a16="http://schemas.microsoft.com/office/drawing/2014/main" id="{D77C45BB-38CD-66DB-A700-7CD2E4D503CE}"/>
              </a:ext>
            </a:extLst>
          </p:cNvPr>
          <p:cNvSpPr/>
          <p:nvPr/>
        </p:nvSpPr>
        <p:spPr>
          <a:xfrm>
            <a:off x="10701436" y="5425680"/>
            <a:ext cx="1299122" cy="504056"/>
          </a:xfrm>
          <a:prstGeom prst="roundRect">
            <a:avLst/>
          </a:prstGeom>
          <a:solidFill>
            <a:srgbClr val="00B050"/>
          </a:solidFill>
          <a:ln w="25400" cap="flat" cmpd="sng" algn="ctr">
            <a:solidFill>
              <a:srgbClr val="BDBDBD">
                <a:shade val="15000"/>
              </a:srgbClr>
            </a:solid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Calibri"/>
                <a:ea typeface="+mn-ea"/>
                <a:cs typeface="+mn-cs"/>
              </a:rPr>
              <a:t>Apps</a:t>
            </a:r>
          </a:p>
        </p:txBody>
      </p:sp>
      <p:sp>
        <p:nvSpPr>
          <p:cNvPr id="44" name="Rectangle: Rounded Corners 43">
            <a:extLst>
              <a:ext uri="{FF2B5EF4-FFF2-40B4-BE49-F238E27FC236}">
                <a16:creationId xmlns:a16="http://schemas.microsoft.com/office/drawing/2014/main" id="{EF635EE6-87D2-C82C-62A1-218CB1D39130}"/>
              </a:ext>
            </a:extLst>
          </p:cNvPr>
          <p:cNvSpPr/>
          <p:nvPr/>
        </p:nvSpPr>
        <p:spPr>
          <a:xfrm>
            <a:off x="10853836" y="5578080"/>
            <a:ext cx="1299122" cy="504056"/>
          </a:xfrm>
          <a:prstGeom prst="roundRect">
            <a:avLst/>
          </a:prstGeom>
          <a:solidFill>
            <a:srgbClr val="00B050"/>
          </a:solidFill>
          <a:ln w="25400" cap="flat" cmpd="sng" algn="ctr">
            <a:solidFill>
              <a:srgbClr val="BDBDBD">
                <a:shade val="15000"/>
              </a:srgbClr>
            </a:solid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Calibri"/>
                <a:ea typeface="+mn-ea"/>
                <a:cs typeface="+mn-cs"/>
              </a:rPr>
              <a:t>Apps</a:t>
            </a:r>
          </a:p>
        </p:txBody>
      </p:sp>
      <p:cxnSp>
        <p:nvCxnSpPr>
          <p:cNvPr id="45" name="Straight Connector 44">
            <a:extLst>
              <a:ext uri="{FF2B5EF4-FFF2-40B4-BE49-F238E27FC236}">
                <a16:creationId xmlns:a16="http://schemas.microsoft.com/office/drawing/2014/main" id="{65C18751-E240-C9FC-7976-F248AD19D5CE}"/>
              </a:ext>
            </a:extLst>
          </p:cNvPr>
          <p:cNvCxnSpPr>
            <a:stCxn id="37" idx="3"/>
            <a:endCxn id="38" idx="1"/>
          </p:cNvCxnSpPr>
          <p:nvPr/>
        </p:nvCxnSpPr>
        <p:spPr>
          <a:xfrm>
            <a:off x="3204220" y="3681112"/>
            <a:ext cx="1152128" cy="0"/>
          </a:xfrm>
          <a:prstGeom prst="line">
            <a:avLst/>
          </a:prstGeom>
          <a:noFill/>
          <a:ln w="9525" cap="flat" cmpd="sng" algn="ctr">
            <a:solidFill>
              <a:srgbClr val="BDBDBD">
                <a:shade val="95000"/>
                <a:satMod val="105000"/>
              </a:srgbClr>
            </a:solidFill>
            <a:prstDash val="solid"/>
          </a:ln>
          <a:effectLst/>
        </p:spPr>
      </p:cxnSp>
      <p:sp>
        <p:nvSpPr>
          <p:cNvPr id="46" name="TextBox 13">
            <a:extLst>
              <a:ext uri="{FF2B5EF4-FFF2-40B4-BE49-F238E27FC236}">
                <a16:creationId xmlns:a16="http://schemas.microsoft.com/office/drawing/2014/main" id="{CEFBA1A7-1375-368F-3DF0-3F13965538A9}"/>
              </a:ext>
            </a:extLst>
          </p:cNvPr>
          <p:cNvSpPr txBox="1"/>
          <p:nvPr/>
        </p:nvSpPr>
        <p:spPr>
          <a:xfrm>
            <a:off x="3564260" y="3334764"/>
            <a:ext cx="648072" cy="33855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Calibri"/>
                <a:ea typeface="+mn-ea"/>
                <a:cs typeface="+mn-cs"/>
              </a:rPr>
              <a:t>1..*</a:t>
            </a:r>
          </a:p>
        </p:txBody>
      </p:sp>
      <p:sp>
        <p:nvSpPr>
          <p:cNvPr id="47" name="TextBox 14">
            <a:extLst>
              <a:ext uri="{FF2B5EF4-FFF2-40B4-BE49-F238E27FC236}">
                <a16:creationId xmlns:a16="http://schemas.microsoft.com/office/drawing/2014/main" id="{DC408D6E-A472-B86F-96BD-025C4606CFE0}"/>
              </a:ext>
            </a:extLst>
          </p:cNvPr>
          <p:cNvSpPr txBox="1"/>
          <p:nvPr/>
        </p:nvSpPr>
        <p:spPr>
          <a:xfrm>
            <a:off x="7755844" y="3165487"/>
            <a:ext cx="648072" cy="33855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Calibri"/>
                <a:ea typeface="+mn-ea"/>
                <a:cs typeface="+mn-cs"/>
              </a:rPr>
              <a:t>1..*</a:t>
            </a:r>
          </a:p>
        </p:txBody>
      </p:sp>
      <p:cxnSp>
        <p:nvCxnSpPr>
          <p:cNvPr id="48" name="Straight Connector 47">
            <a:extLst>
              <a:ext uri="{FF2B5EF4-FFF2-40B4-BE49-F238E27FC236}">
                <a16:creationId xmlns:a16="http://schemas.microsoft.com/office/drawing/2014/main" id="{4E660D85-C119-39D8-5E23-EBB6073D55E2}"/>
              </a:ext>
            </a:extLst>
          </p:cNvPr>
          <p:cNvCxnSpPr>
            <a:stCxn id="38" idx="3"/>
            <a:endCxn id="39" idx="1"/>
          </p:cNvCxnSpPr>
          <p:nvPr/>
        </p:nvCxnSpPr>
        <p:spPr>
          <a:xfrm>
            <a:off x="7524700" y="3681112"/>
            <a:ext cx="1103042" cy="0"/>
          </a:xfrm>
          <a:prstGeom prst="line">
            <a:avLst/>
          </a:prstGeom>
          <a:noFill/>
          <a:ln w="9525" cap="flat" cmpd="sng" algn="ctr">
            <a:solidFill>
              <a:srgbClr val="BDBDBD">
                <a:shade val="95000"/>
                <a:satMod val="105000"/>
              </a:srgbClr>
            </a:solidFill>
            <a:prstDash val="solid"/>
          </a:ln>
          <a:effectLst/>
        </p:spPr>
      </p:cxnSp>
      <p:sp>
        <p:nvSpPr>
          <p:cNvPr id="49" name="Rectangle 48">
            <a:extLst>
              <a:ext uri="{FF2B5EF4-FFF2-40B4-BE49-F238E27FC236}">
                <a16:creationId xmlns:a16="http://schemas.microsoft.com/office/drawing/2014/main" id="{6318F774-E037-9AD7-CE0C-0B8CE2165173}"/>
              </a:ext>
            </a:extLst>
          </p:cNvPr>
          <p:cNvSpPr/>
          <p:nvPr/>
        </p:nvSpPr>
        <p:spPr>
          <a:xfrm>
            <a:off x="7164660" y="725405"/>
            <a:ext cx="4320480" cy="1363537"/>
          </a:xfrm>
          <a:prstGeom prst="rect">
            <a:avLst/>
          </a:prstGeom>
          <a:solidFill>
            <a:srgbClr val="1767AC">
              <a:lumMod val="50000"/>
            </a:srgbClr>
          </a:solidFill>
          <a:ln w="25400" cap="flat" cmpd="sng" algn="ctr">
            <a:solidFill>
              <a:srgbClr val="BDBDBD">
                <a:shade val="15000"/>
              </a:srgbClr>
            </a:solid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Directories</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rPr>
              <a:t>Additional grouping of subaccount to manage policies easily</a:t>
            </a:r>
          </a:p>
        </p:txBody>
      </p:sp>
      <p:sp>
        <p:nvSpPr>
          <p:cNvPr id="50" name="TextBox 18">
            <a:extLst>
              <a:ext uri="{FF2B5EF4-FFF2-40B4-BE49-F238E27FC236}">
                <a16:creationId xmlns:a16="http://schemas.microsoft.com/office/drawing/2014/main" id="{BCD78ABD-369B-D54A-505C-CE1D239873A2}"/>
              </a:ext>
            </a:extLst>
          </p:cNvPr>
          <p:cNvSpPr txBox="1"/>
          <p:nvPr/>
        </p:nvSpPr>
        <p:spPr>
          <a:xfrm>
            <a:off x="4587492" y="5305161"/>
            <a:ext cx="3168352" cy="1077218"/>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Calibri"/>
                <a:ea typeface="+mn-ea"/>
                <a:cs typeface="+mn-cs"/>
              </a:rPr>
              <a:t>Here we assign entitlements which we got from global account to sub accounts to organize what is really needed at each sub account level</a:t>
            </a:r>
          </a:p>
        </p:txBody>
      </p:sp>
    </p:spTree>
    <p:extLst>
      <p:ext uri="{BB962C8B-B14F-4D97-AF65-F5344CB8AC3E}">
        <p14:creationId xmlns:p14="http://schemas.microsoft.com/office/powerpoint/2010/main" val="3774881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t>Setting up SAP BTP Account</a:t>
            </a:r>
          </a:p>
        </p:txBody>
      </p:sp>
      <p:pic>
        <p:nvPicPr>
          <p:cNvPr id="4" name="Picture 3">
            <a:hlinkClick r:id="rId3"/>
            <a:extLst>
              <a:ext uri="{FF2B5EF4-FFF2-40B4-BE49-F238E27FC236}">
                <a16:creationId xmlns:a16="http://schemas.microsoft.com/office/drawing/2014/main" id="{B39A2D15-141D-1618-8AC7-32AE269D2C31}"/>
              </a:ext>
            </a:extLst>
          </p:cNvPr>
          <p:cNvPicPr>
            <a:picLocks noChangeAspect="1"/>
          </p:cNvPicPr>
          <p:nvPr/>
        </p:nvPicPr>
        <p:blipFill>
          <a:blip r:embed="rId4"/>
          <a:stretch>
            <a:fillRect/>
          </a:stretch>
        </p:blipFill>
        <p:spPr>
          <a:xfrm>
            <a:off x="189756" y="836712"/>
            <a:ext cx="11396737" cy="5292896"/>
          </a:xfrm>
          <a:prstGeom prst="rect">
            <a:avLst/>
          </a:prstGeom>
        </p:spPr>
      </p:pic>
    </p:spTree>
    <p:extLst>
      <p:ext uri="{BB962C8B-B14F-4D97-AF65-F5344CB8AC3E}">
        <p14:creationId xmlns:p14="http://schemas.microsoft.com/office/powerpoint/2010/main" val="634993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8729</TotalTime>
  <Words>5196</Words>
  <Application>Microsoft Office PowerPoint</Application>
  <PresentationFormat>Custom</PresentationFormat>
  <Paragraphs>556</Paragraphs>
  <Slides>60</Slides>
  <Notes>6</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60</vt:i4>
      </vt:variant>
    </vt:vector>
  </HeadingPairs>
  <TitlesOfParts>
    <vt:vector size="76" baseType="lpstr">
      <vt:lpstr>72</vt:lpstr>
      <vt:lpstr>72-Bold</vt:lpstr>
      <vt:lpstr>72-Regular</vt:lpstr>
      <vt:lpstr>Amasis MT Pro Black</vt:lpstr>
      <vt:lpstr>Arial</vt:lpstr>
      <vt:lpstr>Arial Black</vt:lpstr>
      <vt:lpstr>Arial-ItalicMT</vt:lpstr>
      <vt:lpstr>BentonSansRegular</vt:lpstr>
      <vt:lpstr>Calibri</vt:lpstr>
      <vt:lpstr>Consolas</vt:lpstr>
      <vt:lpstr>Cooper Black</vt:lpstr>
      <vt:lpstr>Segoe UI</vt:lpstr>
      <vt:lpstr>Segoe UI Black</vt:lpstr>
      <vt:lpstr>Segoe UI Light</vt:lpstr>
      <vt:lpstr>SFMono-Regular</vt:lpstr>
      <vt:lpstr>Office Theme</vt:lpstr>
      <vt:lpstr>SAP BTP CLD200 Overview</vt:lpstr>
      <vt:lpstr>PowerPoint Presentation</vt:lpstr>
      <vt:lpstr>PowerPoint Presentation</vt:lpstr>
      <vt:lpstr>On-premise v/s Cloud Systems</vt:lpstr>
      <vt:lpstr>What is SAP CLOUD FOUNDRY?</vt:lpstr>
      <vt:lpstr>SAP Cloud Foundry Architecture</vt:lpstr>
      <vt:lpstr>SAP BTP Architecture</vt:lpstr>
      <vt:lpstr>Org Structure BTP CF</vt:lpstr>
      <vt:lpstr>Setting up SAP BTP Account</vt:lpstr>
      <vt:lpstr>BTP Account Structure</vt:lpstr>
      <vt:lpstr>Environments, Subs, and services</vt:lpstr>
      <vt:lpstr>Backing Services in BTP</vt:lpstr>
      <vt:lpstr>Service instance</vt:lpstr>
      <vt:lpstr>Service Catalog &amp; Entitlements</vt:lpstr>
      <vt:lpstr>Quota Plans</vt:lpstr>
      <vt:lpstr>BTP Use Cases – Build New Applications</vt:lpstr>
      <vt:lpstr>BTP Use Cases – Extend Existing Applications</vt:lpstr>
      <vt:lpstr>BTP Use Cases – Use intelligent Technologies</vt:lpstr>
      <vt:lpstr>BTP Use Cases – SAP Owned Solutions</vt:lpstr>
      <vt:lpstr>Business Application Studio</vt:lpstr>
      <vt:lpstr>Dev Space in BAS</vt:lpstr>
      <vt:lpstr>Micro Service Architecture</vt:lpstr>
      <vt:lpstr>Advantage of Microservices</vt:lpstr>
      <vt:lpstr>Monolithic VS Microservice (Ex: Uber)</vt:lpstr>
      <vt:lpstr>CAPM Introduction</vt:lpstr>
      <vt:lpstr>Challenges of building DB</vt:lpstr>
      <vt:lpstr>CDS – Core Data and Services </vt:lpstr>
      <vt:lpstr>Solution – use CAP framework</vt:lpstr>
      <vt:lpstr>Hands on: Modules for using CAP</vt:lpstr>
      <vt:lpstr>DB Design</vt:lpstr>
      <vt:lpstr>Association v/s Composition</vt:lpstr>
      <vt:lpstr>Generic Handlers in CAP</vt:lpstr>
      <vt:lpstr>Lunch Break</vt:lpstr>
      <vt:lpstr>SAP Fiori elements boosts SAP Fiori development efficiency</vt:lpstr>
      <vt:lpstr>SAP Fiori elements provides enterprise-ready apps out of the box</vt:lpstr>
      <vt:lpstr>SAP Fiori elements application architecture provides flexibility</vt:lpstr>
      <vt:lpstr>SAP Fiori elements prioritizes efficiency over flexibility </vt:lpstr>
      <vt:lpstr>Hands on : Fiori App</vt:lpstr>
      <vt:lpstr>Draft Functionality</vt:lpstr>
      <vt:lpstr>Introduction to HANA Cloud</vt:lpstr>
      <vt:lpstr>What is Schema in HANA</vt:lpstr>
      <vt:lpstr>HDI Container</vt:lpstr>
      <vt:lpstr>Hands on - Create HANA Cloud Instance</vt:lpstr>
      <vt:lpstr>Hands on – HANA Cloud Integration</vt:lpstr>
      <vt:lpstr>Authentication v/s Authorization</vt:lpstr>
      <vt:lpstr>IDP – Identity Provider</vt:lpstr>
      <vt:lpstr>How it works behind scenes</vt:lpstr>
      <vt:lpstr>Hands-on Add Security and Test Microservice</vt:lpstr>
      <vt:lpstr>Testing the Microservice from postman</vt:lpstr>
      <vt:lpstr>Challenges in Current Approach</vt:lpstr>
      <vt:lpstr>Introduction to App Router</vt:lpstr>
      <vt:lpstr>Real World Example</vt:lpstr>
      <vt:lpstr>Hands on: App Router</vt:lpstr>
      <vt:lpstr>Hands on : Deploy Application to BTP</vt:lpstr>
      <vt:lpstr>Adapt MTA.yml for UI deployment</vt:lpstr>
      <vt:lpstr>Hands on – Adding Security</vt:lpstr>
      <vt:lpstr>Security Profile</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Julian</dc:creator>
  <cp:lastModifiedBy>Anubhav Oberoy</cp:lastModifiedBy>
  <cp:revision>165</cp:revision>
  <dcterms:created xsi:type="dcterms:W3CDTF">2013-09-12T13:05:01Z</dcterms:created>
  <dcterms:modified xsi:type="dcterms:W3CDTF">2023-12-13T16:11:24Z</dcterms:modified>
</cp:coreProperties>
</file>